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48"/>
  </p:notesMasterIdLst>
  <p:handoutMasterIdLst>
    <p:handoutMasterId r:id="rId49"/>
  </p:handoutMasterIdLst>
  <p:sldIdLst>
    <p:sldId id="485" r:id="rId2"/>
    <p:sldId id="483" r:id="rId3"/>
    <p:sldId id="484" r:id="rId4"/>
    <p:sldId id="461" r:id="rId5"/>
    <p:sldId id="452" r:id="rId6"/>
    <p:sldId id="333" r:id="rId7"/>
    <p:sldId id="464" r:id="rId8"/>
    <p:sldId id="338" r:id="rId9"/>
    <p:sldId id="447" r:id="rId10"/>
    <p:sldId id="448" r:id="rId11"/>
    <p:sldId id="465" r:id="rId12"/>
    <p:sldId id="343" r:id="rId13"/>
    <p:sldId id="466" r:id="rId14"/>
    <p:sldId id="467" r:id="rId15"/>
    <p:sldId id="468" r:id="rId16"/>
    <p:sldId id="469" r:id="rId17"/>
    <p:sldId id="482" r:id="rId18"/>
    <p:sldId id="470" r:id="rId19"/>
    <p:sldId id="471" r:id="rId20"/>
    <p:sldId id="472" r:id="rId21"/>
    <p:sldId id="354" r:id="rId22"/>
    <p:sldId id="357" r:id="rId23"/>
    <p:sldId id="358" r:id="rId24"/>
    <p:sldId id="363" r:id="rId25"/>
    <p:sldId id="473" r:id="rId26"/>
    <p:sldId id="474" r:id="rId27"/>
    <p:sldId id="475" r:id="rId28"/>
    <p:sldId id="369" r:id="rId29"/>
    <p:sldId id="476" r:id="rId30"/>
    <p:sldId id="373" r:id="rId31"/>
    <p:sldId id="477" r:id="rId32"/>
    <p:sldId id="386" r:id="rId33"/>
    <p:sldId id="389" r:id="rId34"/>
    <p:sldId id="390" r:id="rId35"/>
    <p:sldId id="400" r:id="rId36"/>
    <p:sldId id="405" r:id="rId37"/>
    <p:sldId id="412" r:id="rId38"/>
    <p:sldId id="478" r:id="rId39"/>
    <p:sldId id="479" r:id="rId40"/>
    <p:sldId id="457" r:id="rId41"/>
    <p:sldId id="480" r:id="rId42"/>
    <p:sldId id="481" r:id="rId43"/>
    <p:sldId id="430" r:id="rId44"/>
    <p:sldId id="432" r:id="rId45"/>
    <p:sldId id="458" r:id="rId46"/>
    <p:sldId id="439" r:id="rId47"/>
  </p:sldIdLst>
  <p:sldSz cx="9144000" cy="6858000" type="screen4x3"/>
  <p:notesSz cx="6881813" cy="92964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63" autoAdjust="0"/>
    <p:restoredTop sz="94993" autoAdjust="0"/>
  </p:normalViewPr>
  <p:slideViewPr>
    <p:cSldViewPr>
      <p:cViewPr varScale="1">
        <p:scale>
          <a:sx n="116" d="100"/>
          <a:sy n="116" d="100"/>
        </p:scale>
        <p:origin x="15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53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dgm:t>
        <a:bodyPr/>
        <a:lstStyle/>
        <a:p>
          <a:r>
            <a:rPr lang="sq-AL" sz="1600" b="1" kern="1200" noProof="0" dirty="0">
              <a:latin typeface="Trebuchet MS" pitchFamily="34" charset="0"/>
              <a:ea typeface="+mn-ea"/>
              <a:cs typeface="Arial" charset="0"/>
            </a:rPr>
            <a:t>Identifikimi</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sq-AL" sz="1600" b="1" kern="1200" noProof="0" dirty="0">
              <a:latin typeface="Trebuchet MS" pitchFamily="34" charset="0"/>
              <a:ea typeface="+mn-ea"/>
              <a:cs typeface="Arial" charset="0"/>
            </a:rPr>
            <a:t>Përgatitja e Projektit</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1" kern="1200" noProof="0" dirty="0">
              <a:latin typeface="Trebuchet MS" pitchFamily="34" charset="0"/>
              <a:ea typeface="+mn-ea"/>
              <a:cs typeface="Arial" charset="0"/>
            </a:rPr>
            <a:t>Vlerësimi </a:t>
          </a:r>
          <a:r>
            <a:rPr lang="en-US" sz="1600" b="1" kern="1200" noProof="0" dirty="0" err="1">
              <a:latin typeface="Trebuchet MS" pitchFamily="34" charset="0"/>
              <a:ea typeface="+mn-ea"/>
              <a:cs typeface="Arial" charset="0"/>
            </a:rPr>
            <a:t>i</a:t>
          </a:r>
          <a:r>
            <a:rPr lang="sq-AL" sz="1600" b="1" kern="1200" noProof="0" dirty="0">
              <a:latin typeface="Trebuchet MS" pitchFamily="34" charset="0"/>
              <a:ea typeface="+mn-ea"/>
              <a:cs typeface="Arial" charset="0"/>
            </a:rPr>
            <a:t> Projektit</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1" kern="1200" noProof="0" dirty="0">
              <a:latin typeface="Trebuchet MS" pitchFamily="34" charset="0"/>
              <a:ea typeface="+mn-ea"/>
              <a:cs typeface="Arial" charset="0"/>
            </a:rPr>
            <a:t>Marrëveshja për Negocim dhe Kredi</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FE47E3B0-CA9A-4695-86F9-04B0E892D7AC}">
      <dgm:prSet phldrT="[Text]" custT="1"/>
      <dgm:spPr/>
      <dgm:t>
        <a:bodyPr/>
        <a:lstStyle/>
        <a:p>
          <a:r>
            <a:rPr lang="sq-AL" sz="1600" b="1" kern="1200" noProof="0" dirty="0">
              <a:latin typeface="Trebuchet MS" pitchFamily="34" charset="0"/>
              <a:ea typeface="+mn-ea"/>
              <a:cs typeface="Arial" charset="0"/>
            </a:rPr>
            <a:t>Zbatimi i projektit </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dgm:t>
        <a:bodyPr/>
        <a:lstStyle/>
        <a:p>
          <a:endParaRPr lang="en-GB"/>
        </a:p>
      </dgm:t>
    </dgm:pt>
    <dgm:pt modelId="{907F7144-7987-4FCF-ACB9-BE0581384DBA}">
      <dgm:prSet phldrT="[Text]" custT="1"/>
      <dgm:spPr/>
      <dgm:t>
        <a:bodyPr/>
        <a:lstStyle/>
        <a:p>
          <a:r>
            <a:rPr lang="sq-AL" sz="1600" b="1" kern="1200" noProof="0" dirty="0">
              <a:latin typeface="Trebuchet MS" pitchFamily="34" charset="0"/>
              <a:ea typeface="+mn-ea"/>
              <a:cs typeface="Arial" charset="0"/>
            </a:rPr>
            <a:t>Monitorimi &amp; Rishikimi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t>
        <a:bodyPr/>
        <a:lstStyle/>
        <a:p>
          <a:endParaRPr lang="en-US"/>
        </a:p>
      </dgm:t>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43673" custScaleY="74887" custRadScaleRad="101430" custRadScaleInc="17555">
        <dgm:presLayoutVars>
          <dgm:bulletEnabled val="1"/>
        </dgm:presLayoutVars>
      </dgm:prSet>
      <dgm:spPr/>
      <dgm:t>
        <a:bodyPr/>
        <a:lstStyle/>
        <a:p>
          <a:endParaRPr lang="en-US"/>
        </a:p>
      </dgm:t>
    </dgm:pt>
    <dgm:pt modelId="{9AC7FA8C-78FE-439C-9D41-E17276458413}" type="pres">
      <dgm:prSet presAssocID="{470200A8-3041-4EC7-AF3D-16AC05CEC737}" presName="sibTrans" presStyleLbl="node1" presStyleIdx="0" presStyleCnt="6"/>
      <dgm:spPr/>
      <dgm:t>
        <a:bodyPr/>
        <a:lstStyle/>
        <a:p>
          <a:endParaRPr lang="en-US"/>
        </a:p>
      </dgm:t>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45764">
        <dgm:presLayoutVars>
          <dgm:bulletEnabled val="1"/>
        </dgm:presLayoutVars>
      </dgm:prSet>
      <dgm:spPr/>
      <dgm:t>
        <a:bodyPr/>
        <a:lstStyle/>
        <a:p>
          <a:endParaRPr lang="en-US"/>
        </a:p>
      </dgm:t>
    </dgm:pt>
    <dgm:pt modelId="{554730BA-EC14-4BCF-8B13-CD931BB1BE9B}" type="pres">
      <dgm:prSet presAssocID="{C6011175-C519-4708-9D9A-F55FC0BB340F}" presName="sibTrans" presStyleLbl="node1" presStyleIdx="1" presStyleCnt="6"/>
      <dgm:spPr/>
      <dgm:t>
        <a:bodyPr/>
        <a:lstStyle/>
        <a:p>
          <a:endParaRPr lang="en-US"/>
        </a:p>
      </dgm:t>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custRadScaleRad="108046" custRadScaleInc="-16864">
        <dgm:presLayoutVars>
          <dgm:bulletEnabled val="1"/>
        </dgm:presLayoutVars>
      </dgm:prSet>
      <dgm:spPr/>
      <dgm:t>
        <a:bodyPr/>
        <a:lstStyle/>
        <a:p>
          <a:endParaRPr lang="en-US"/>
        </a:p>
      </dgm:t>
    </dgm:pt>
    <dgm:pt modelId="{CDB40D64-E404-47FF-8FCA-FEFEF95DFFD8}" type="pres">
      <dgm:prSet presAssocID="{6675253C-DBEE-44FA-A411-50CF1BA5493F}" presName="sibTrans" presStyleLbl="node1" presStyleIdx="2" presStyleCnt="6"/>
      <dgm:spPr/>
      <dgm:t>
        <a:bodyPr/>
        <a:lstStyle/>
        <a:p>
          <a:endParaRPr lang="en-US"/>
        </a:p>
      </dgm:t>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dgm:t>
        <a:bodyPr/>
        <a:lstStyle/>
        <a:p>
          <a:endParaRPr lang="en-US"/>
        </a:p>
      </dgm:t>
    </dgm:pt>
    <dgm:pt modelId="{CA78A1ED-8929-4F23-AB27-B869B8CD46F1}" type="pres">
      <dgm:prSet presAssocID="{EE2CB0A5-E24E-4A7F-8F3B-0C897051BEA7}" presName="sibTrans" presStyleLbl="node1" presStyleIdx="3" presStyleCnt="6"/>
      <dgm:spPr/>
      <dgm:t>
        <a:bodyPr/>
        <a:lstStyle/>
        <a:p>
          <a:endParaRPr lang="en-US"/>
        </a:p>
      </dgm:t>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212344">
        <dgm:presLayoutVars>
          <dgm:bulletEnabled val="1"/>
        </dgm:presLayoutVars>
      </dgm:prSet>
      <dgm:spPr/>
      <dgm:t>
        <a:bodyPr/>
        <a:lstStyle/>
        <a:p>
          <a:endParaRPr lang="en-US"/>
        </a:p>
      </dgm:t>
    </dgm:pt>
    <dgm:pt modelId="{A97DB7EA-043B-46CB-AC06-6240ED477A3A}" type="pres">
      <dgm:prSet presAssocID="{ADF6EE7E-5479-4B5A-BD83-98FA04D54B31}" presName="sibTrans" presStyleLbl="node1" presStyleIdx="4" presStyleCnt="6"/>
      <dgm:spPr/>
      <dgm:t>
        <a:bodyPr/>
        <a:lstStyle/>
        <a:p>
          <a:endParaRPr lang="en-US"/>
        </a:p>
      </dgm:t>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dgm:t>
        <a:bodyPr/>
        <a:lstStyle/>
        <a:p>
          <a:endParaRPr lang="en-US"/>
        </a:p>
      </dgm:t>
    </dgm:pt>
    <dgm:pt modelId="{3063A777-B14C-4C13-B972-D22125A6BB87}" type="pres">
      <dgm:prSet presAssocID="{2F94230A-F45F-4C7B-9BD6-E241D7F894DC}" presName="sibTrans" presStyleLbl="node1" presStyleIdx="5" presStyleCnt="6"/>
      <dgm:spPr/>
      <dgm:t>
        <a:bodyPr/>
        <a:lstStyle/>
        <a:p>
          <a:endParaRPr lang="en-US"/>
        </a:p>
      </dgm:t>
    </dgm:pt>
  </dgm:ptLst>
  <dgm:cxnLst>
    <dgm:cxn modelId="{E0580EDF-8C8C-43E7-9721-74816BCB6DB1}" type="presOf" srcId="{6675253C-DBEE-44FA-A411-50CF1BA5493F}" destId="{CDB40D64-E404-47FF-8FCA-FEFEF95DFFD8}" srcOrd="0" destOrd="0" presId="urn:microsoft.com/office/officeart/2005/8/layout/cycle1"/>
    <dgm:cxn modelId="{889015AB-9461-4893-9AC4-8899579CD845}" srcId="{6094BA93-A91B-44B4-820F-25170C436612}" destId="{907F7144-7987-4FCF-ACB9-BE0581384DBA}" srcOrd="5" destOrd="0" parTransId="{5B793F98-FCF1-49BB-A175-FD538D865AE9}" sibTransId="{2F94230A-F45F-4C7B-9BD6-E241D7F894DC}"/>
    <dgm:cxn modelId="{92B2F7DF-C19D-4CFC-99C9-460E00A8A23B}" srcId="{6094BA93-A91B-44B4-820F-25170C436612}" destId="{A0D5FEDE-ACAD-49EE-BEAC-5D6E1D785AED}" srcOrd="1" destOrd="0" parTransId="{401DDC2E-286A-490D-9CE1-0A2BC523CB27}" sibTransId="{C6011175-C519-4708-9D9A-F55FC0BB340F}"/>
    <dgm:cxn modelId="{8D296205-2D42-4699-8F5E-43926B0E82C7}" type="presOf" srcId="{EE2CB0A5-E24E-4A7F-8F3B-0C897051BEA7}" destId="{CA78A1ED-8929-4F23-AB27-B869B8CD46F1}"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FC012D05-F0B8-435A-84E3-0A7F57199304}" type="presOf" srcId="{AC8F8CB2-539D-4F28-9E6D-131474800816}" destId="{C0595495-4005-42C5-98B3-CD0CA7FB62CE}" srcOrd="0" destOrd="0" presId="urn:microsoft.com/office/officeart/2005/8/layout/cycle1"/>
    <dgm:cxn modelId="{8C86702C-6504-4C93-B3AB-BA10406A3EDF}" srcId="{6094BA93-A91B-44B4-820F-25170C436612}" destId="{FE47E3B0-CA9A-4695-86F9-04B0E892D7AC}" srcOrd="4" destOrd="0" parTransId="{B14A1B28-8D2C-4DD4-9B2B-CC196FA8F232}" sibTransId="{ADF6EE7E-5479-4B5A-BD83-98FA04D54B31}"/>
    <dgm:cxn modelId="{41BDE970-CBA1-4E8A-A5BB-8903C3F524C1}" srcId="{6094BA93-A91B-44B4-820F-25170C436612}" destId="{0F5A9128-63C6-4B4C-8AEF-A27C9DCFF3F2}" srcOrd="2" destOrd="0" parTransId="{74053A85-4D4F-4CE4-B9A5-0FF6CC5D6AB6}" sibTransId="{6675253C-DBEE-44FA-A411-50CF1BA5493F}"/>
    <dgm:cxn modelId="{6F770F6E-5459-4AD8-9D90-18BDD78FCA41}" type="presOf" srcId="{A0D5FEDE-ACAD-49EE-BEAC-5D6E1D785AED}" destId="{A3E359ED-BF01-4D07-AB45-1211704F9C08}" srcOrd="0" destOrd="0" presId="urn:microsoft.com/office/officeart/2005/8/layout/cycle1"/>
    <dgm:cxn modelId="{2D8834E9-F5B9-455A-8DA7-BA6718640AB1}" type="presOf" srcId="{ADF6EE7E-5479-4B5A-BD83-98FA04D54B31}" destId="{A97DB7EA-043B-46CB-AC06-6240ED477A3A}" srcOrd="0" destOrd="0" presId="urn:microsoft.com/office/officeart/2005/8/layout/cycle1"/>
    <dgm:cxn modelId="{205C819E-D110-41D4-97AF-AC9E2093A3E9}" type="presOf" srcId="{907F7144-7987-4FCF-ACB9-BE0581384DBA}" destId="{51D52931-8043-4570-8843-371CFFB17756}" srcOrd="0" destOrd="0" presId="urn:microsoft.com/office/officeart/2005/8/layout/cycle1"/>
    <dgm:cxn modelId="{09B0E639-AABE-45ED-83E8-8C77F43D42F7}" type="presOf" srcId="{30431E15-68ED-4E8A-A0D7-7F14AAE9A5FE}" destId="{24A4F2DE-7C25-434C-BD96-88D49216697F}" srcOrd="0" destOrd="0" presId="urn:microsoft.com/office/officeart/2005/8/layout/cycle1"/>
    <dgm:cxn modelId="{BC46FDF2-8A61-417D-9B52-A4571B07A7FF}" type="presOf" srcId="{6094BA93-A91B-44B4-820F-25170C436612}" destId="{A188E204-5117-4BF6-BFFD-4F10599C98DE}" srcOrd="0" destOrd="0" presId="urn:microsoft.com/office/officeart/2005/8/layout/cycle1"/>
    <dgm:cxn modelId="{C01555DD-927F-4DC5-83D5-30FBD25E0560}" type="presOf" srcId="{0F5A9128-63C6-4B4C-8AEF-A27C9DCFF3F2}" destId="{05F265C6-0B55-41EC-AD47-6F79B497EFA2}" srcOrd="0" destOrd="0" presId="urn:microsoft.com/office/officeart/2005/8/layout/cycle1"/>
    <dgm:cxn modelId="{FBF37B94-E2A5-4D04-9D59-B63CD47A6E8E}" type="presOf" srcId="{470200A8-3041-4EC7-AF3D-16AC05CEC737}" destId="{9AC7FA8C-78FE-439C-9D41-E17276458413}" srcOrd="0" destOrd="0" presId="urn:microsoft.com/office/officeart/2005/8/layout/cycle1"/>
    <dgm:cxn modelId="{C6AFE9DB-D2B2-4BD4-A311-26BC40E518DE}" type="presOf" srcId="{FE47E3B0-CA9A-4695-86F9-04B0E892D7AC}" destId="{DD6ECE71-F0A4-48CA-BA5A-22DAAD59C385}" srcOrd="0" destOrd="0" presId="urn:microsoft.com/office/officeart/2005/8/layout/cycle1"/>
    <dgm:cxn modelId="{B305AF1F-1A6E-4870-868D-C51B993F2F4D}" type="presOf" srcId="{2F94230A-F45F-4C7B-9BD6-E241D7F894DC}" destId="{3063A777-B14C-4C13-B972-D22125A6BB87}"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F9FBFA6D-D3E1-4CC4-9E92-C842F7C38838}" type="presOf" srcId="{C6011175-C519-4708-9D9A-F55FC0BB340F}" destId="{554730BA-EC14-4BCF-8B13-CD931BB1BE9B}" srcOrd="0" destOrd="0" presId="urn:microsoft.com/office/officeart/2005/8/layout/cycle1"/>
    <dgm:cxn modelId="{20FE4A25-E522-496D-ACA3-560CC69FE002}" type="presParOf" srcId="{A188E204-5117-4BF6-BFFD-4F10599C98DE}" destId="{DD5C914C-EB1C-46A8-9C1C-B35CD9F1A9A8}" srcOrd="0" destOrd="0" presId="urn:microsoft.com/office/officeart/2005/8/layout/cycle1"/>
    <dgm:cxn modelId="{DBBD78D1-FECA-431A-A756-A38C3C04E945}" type="presParOf" srcId="{A188E204-5117-4BF6-BFFD-4F10599C98DE}" destId="{C0595495-4005-42C5-98B3-CD0CA7FB62CE}" srcOrd="1" destOrd="0" presId="urn:microsoft.com/office/officeart/2005/8/layout/cycle1"/>
    <dgm:cxn modelId="{E8D1665C-05E7-4AA7-9F79-2F5E9A735976}" type="presParOf" srcId="{A188E204-5117-4BF6-BFFD-4F10599C98DE}" destId="{9AC7FA8C-78FE-439C-9D41-E17276458413}" srcOrd="2" destOrd="0" presId="urn:microsoft.com/office/officeart/2005/8/layout/cycle1"/>
    <dgm:cxn modelId="{7AD17694-16AD-4669-806E-DE21ED8C65BB}" type="presParOf" srcId="{A188E204-5117-4BF6-BFFD-4F10599C98DE}" destId="{56C52629-CAEA-4771-AE2C-857DB3CF0496}" srcOrd="3" destOrd="0" presId="urn:microsoft.com/office/officeart/2005/8/layout/cycle1"/>
    <dgm:cxn modelId="{23E74DC1-CBC2-46B5-A0BE-092A846A922B}" type="presParOf" srcId="{A188E204-5117-4BF6-BFFD-4F10599C98DE}" destId="{A3E359ED-BF01-4D07-AB45-1211704F9C08}" srcOrd="4" destOrd="0" presId="urn:microsoft.com/office/officeart/2005/8/layout/cycle1"/>
    <dgm:cxn modelId="{9CE47CD1-F0A2-40CF-8AF0-07E701FF0511}" type="presParOf" srcId="{A188E204-5117-4BF6-BFFD-4F10599C98DE}" destId="{554730BA-EC14-4BCF-8B13-CD931BB1BE9B}" srcOrd="5" destOrd="0" presId="urn:microsoft.com/office/officeart/2005/8/layout/cycle1"/>
    <dgm:cxn modelId="{046101F6-DD8E-4F37-B5E1-93A4EECE7397}" type="presParOf" srcId="{A188E204-5117-4BF6-BFFD-4F10599C98DE}" destId="{18021A85-CE3E-4F34-B255-CA42A4E21DBC}" srcOrd="6" destOrd="0" presId="urn:microsoft.com/office/officeart/2005/8/layout/cycle1"/>
    <dgm:cxn modelId="{369C609D-A735-4DC8-B724-9B46ABFAAAAA}" type="presParOf" srcId="{A188E204-5117-4BF6-BFFD-4F10599C98DE}" destId="{05F265C6-0B55-41EC-AD47-6F79B497EFA2}" srcOrd="7" destOrd="0" presId="urn:microsoft.com/office/officeart/2005/8/layout/cycle1"/>
    <dgm:cxn modelId="{B1246F49-092C-4415-A4E3-456CE9D25A48}" type="presParOf" srcId="{A188E204-5117-4BF6-BFFD-4F10599C98DE}" destId="{CDB40D64-E404-47FF-8FCA-FEFEF95DFFD8}" srcOrd="8" destOrd="0" presId="urn:microsoft.com/office/officeart/2005/8/layout/cycle1"/>
    <dgm:cxn modelId="{03018437-3E72-4A15-88D4-255BDA134D8A}" type="presParOf" srcId="{A188E204-5117-4BF6-BFFD-4F10599C98DE}" destId="{CBF03336-786A-4235-B950-7725F8AB6FF3}" srcOrd="9" destOrd="0" presId="urn:microsoft.com/office/officeart/2005/8/layout/cycle1"/>
    <dgm:cxn modelId="{95836EE8-97DD-4C06-87B2-D225B7750C63}" type="presParOf" srcId="{A188E204-5117-4BF6-BFFD-4F10599C98DE}" destId="{24A4F2DE-7C25-434C-BD96-88D49216697F}" srcOrd="10" destOrd="0" presId="urn:microsoft.com/office/officeart/2005/8/layout/cycle1"/>
    <dgm:cxn modelId="{D9B42DAD-32E6-4E1F-A35D-1E936C66E0BC}" type="presParOf" srcId="{A188E204-5117-4BF6-BFFD-4F10599C98DE}" destId="{CA78A1ED-8929-4F23-AB27-B869B8CD46F1}" srcOrd="11" destOrd="0" presId="urn:microsoft.com/office/officeart/2005/8/layout/cycle1"/>
    <dgm:cxn modelId="{17A66D14-5F91-45C5-A1A6-E43CCED5E685}" type="presParOf" srcId="{A188E204-5117-4BF6-BFFD-4F10599C98DE}" destId="{0562DE67-0FA0-4324-B257-7E3570C38CA9}" srcOrd="12" destOrd="0" presId="urn:microsoft.com/office/officeart/2005/8/layout/cycle1"/>
    <dgm:cxn modelId="{B83B9C9E-99E7-4466-B3EE-91CF1D32AD6E}" type="presParOf" srcId="{A188E204-5117-4BF6-BFFD-4F10599C98DE}" destId="{DD6ECE71-F0A4-48CA-BA5A-22DAAD59C385}" srcOrd="13" destOrd="0" presId="urn:microsoft.com/office/officeart/2005/8/layout/cycle1"/>
    <dgm:cxn modelId="{82AEEAA5-797F-4485-9763-69C4C8351A46}" type="presParOf" srcId="{A188E204-5117-4BF6-BFFD-4F10599C98DE}" destId="{A97DB7EA-043B-46CB-AC06-6240ED477A3A}" srcOrd="14" destOrd="0" presId="urn:microsoft.com/office/officeart/2005/8/layout/cycle1"/>
    <dgm:cxn modelId="{4B060E23-CAA6-44B0-A335-9ACA64B8EEE9}" type="presParOf" srcId="{A188E204-5117-4BF6-BFFD-4F10599C98DE}" destId="{AF8089C4-AC31-48C5-ABFC-09DCD455937B}" srcOrd="15" destOrd="0" presId="urn:microsoft.com/office/officeart/2005/8/layout/cycle1"/>
    <dgm:cxn modelId="{A65CC057-B248-45A5-856F-97EB9F645260}" type="presParOf" srcId="{A188E204-5117-4BF6-BFFD-4F10599C98DE}" destId="{51D52931-8043-4570-8843-371CFFB17756}" srcOrd="16" destOrd="0" presId="urn:microsoft.com/office/officeart/2005/8/layout/cycle1"/>
    <dgm:cxn modelId="{5B23D597-8229-466D-9257-AF39931A4A7E}"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94BA93-A91B-44B4-820F-25170C436612}" type="doc">
      <dgm:prSet loTypeId="urn:microsoft.com/office/officeart/2005/8/layout/cycle2" loCatId="cycle" qsTypeId="urn:microsoft.com/office/officeart/2005/8/quickstyle/simple5" qsCatId="simple" csTypeId="urn:microsoft.com/office/officeart/2005/8/colors/colorful5" csCatId="colorful" phldr="1"/>
      <dgm:spPr/>
      <dgm:t>
        <a:bodyPr/>
        <a:lstStyle/>
        <a:p>
          <a:endParaRPr lang="en-GB"/>
        </a:p>
      </dgm:t>
    </dgm:pt>
    <dgm:pt modelId="{AC8F8CB2-539D-4F28-9E6D-131474800816}">
      <dgm:prSet phldrT="[Text]" custT="1"/>
      <dgm:spPr/>
      <dgm:t>
        <a:bodyPr/>
        <a:lstStyle/>
        <a:p>
          <a:r>
            <a:rPr lang="sq-AL" sz="1600" b="1" kern="1200" noProof="0" dirty="0">
              <a:latin typeface="Trebuchet MS" pitchFamily="34" charset="0"/>
              <a:ea typeface="+mn-ea"/>
              <a:cs typeface="Arial" charset="0"/>
            </a:rPr>
            <a:t>Kërkesa për nevoja</a:t>
          </a:r>
          <a:r>
            <a:rPr lang="en-US" sz="1600" b="1" kern="1200" noProof="0" dirty="0">
              <a:latin typeface="Trebuchet MS" pitchFamily="34" charset="0"/>
              <a:ea typeface="+mn-ea"/>
              <a:cs typeface="Arial" charset="0"/>
            </a:rPr>
            <a:t> </a:t>
          </a:r>
          <a:r>
            <a:rPr lang="sq-AL" sz="1600" b="1" kern="1200" noProof="0" dirty="0">
              <a:latin typeface="Trebuchet MS" pitchFamily="34" charset="0"/>
              <a:ea typeface="+mn-ea"/>
              <a:cs typeface="Arial" charset="0"/>
            </a:rPr>
            <a:t>(Nga Publiku/ Përfituesit</a:t>
          </a:r>
          <a:r>
            <a:rPr lang="en-GB" sz="1600" b="1" kern="1200" dirty="0">
              <a:latin typeface="Trebuchet MS" pitchFamily="34" charset="0"/>
              <a:ea typeface="+mn-ea"/>
              <a:cs typeface="Arial" charset="0"/>
            </a:rPr>
            <a:t>)</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en-US" sz="1600" b="1" kern="1200" dirty="0">
              <a:latin typeface="Trebuchet MS" pitchFamily="34" charset="0"/>
              <a:ea typeface="+mn-ea"/>
              <a:cs typeface="Arial" charset="0"/>
            </a:rPr>
            <a:t> </a:t>
          </a:r>
          <a:r>
            <a:rPr lang="sq-AL" sz="1600" b="1" kern="1200" noProof="0" dirty="0">
              <a:latin typeface="Trebuchet MS" pitchFamily="34" charset="0"/>
              <a:ea typeface="+mn-ea"/>
              <a:cs typeface="Arial" charset="0"/>
            </a:rPr>
            <a:t>Identifikimi i nevojave (Administrata Publike/ Pronar t</a:t>
          </a:r>
          <a:r>
            <a:rPr lang="en-US" sz="1600" b="1" kern="1200" noProof="0" dirty="0">
              <a:latin typeface="Trebuchet MS" pitchFamily="34" charset="0"/>
              <a:ea typeface="+mn-ea"/>
              <a:cs typeface="Arial" charset="0"/>
            </a:rPr>
            <a:t>ë</a:t>
          </a:r>
          <a:r>
            <a:rPr lang="sq-AL" sz="1600" b="1" kern="1200" noProof="0" dirty="0">
              <a:latin typeface="Trebuchet MS" pitchFamily="34" charset="0"/>
              <a:ea typeface="+mn-ea"/>
              <a:cs typeface="Arial" charset="0"/>
            </a:rPr>
            <a:t> Projekteve) </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1" kern="1200" noProof="0" dirty="0">
              <a:latin typeface="Trebuchet MS" pitchFamily="34" charset="0"/>
              <a:ea typeface="+mn-ea"/>
              <a:cs typeface="Arial" charset="0"/>
            </a:rPr>
            <a:t>Përcaktimi i nevojave (Ekipi i Dizajnit)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1" kern="1200" noProof="0" dirty="0">
              <a:latin typeface="Trebuchet MS" pitchFamily="34" charset="0"/>
              <a:ea typeface="+mn-ea"/>
              <a:cs typeface="Arial" charset="0"/>
            </a:rPr>
            <a:t>Verifikimi/ Aprovimi (Agjencitë e financimit) </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FE47E3B0-CA9A-4695-86F9-04B0E892D7AC}">
      <dgm:prSet phldrT="[Text]" custT="1"/>
      <dgm:spPr/>
      <dgm:t>
        <a:bodyPr/>
        <a:lstStyle/>
        <a:p>
          <a:r>
            <a:rPr lang="sq-AL" sz="1600" b="1" kern="1200" noProof="0" dirty="0">
              <a:latin typeface="Trebuchet MS" pitchFamily="34" charset="0"/>
              <a:ea typeface="+mn-ea"/>
              <a:cs typeface="Arial" charset="0"/>
            </a:rPr>
            <a:t>Zbatimi i projektit (përfshirë</a:t>
          </a:r>
          <a:r>
            <a:rPr lang="en-US" sz="1600" b="1" kern="1200" noProof="0" dirty="0">
              <a:latin typeface="Trebuchet MS" pitchFamily="34" charset="0"/>
              <a:ea typeface="+mn-ea"/>
              <a:cs typeface="Arial" charset="0"/>
            </a:rPr>
            <a:t>:</a:t>
          </a:r>
          <a:r>
            <a:rPr lang="sq-AL" sz="1600" b="1" kern="1200" noProof="0" dirty="0">
              <a:latin typeface="Trebuchet MS" pitchFamily="34" charset="0"/>
              <a:ea typeface="+mn-ea"/>
              <a:cs typeface="Arial" charset="0"/>
            </a:rPr>
            <a:t> planifikimin, inicimin, monitorimin, kontrollin)</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dgm:t>
        <a:bodyPr/>
        <a:lstStyle/>
        <a:p>
          <a:endParaRPr lang="en-GB"/>
        </a:p>
      </dgm:t>
    </dgm:pt>
    <dgm:pt modelId="{907F7144-7987-4FCF-ACB9-BE0581384DBA}">
      <dgm:prSet phldrT="[Text]" custT="1"/>
      <dgm:spPr/>
      <dgm:t>
        <a:bodyPr/>
        <a:lstStyle/>
        <a:p>
          <a:r>
            <a:rPr lang="sq-AL" sz="1600" b="1" kern="1200" noProof="0" dirty="0">
              <a:latin typeface="Trebuchet MS" pitchFamily="34" charset="0"/>
              <a:ea typeface="+mn-ea"/>
              <a:cs typeface="Arial" charset="0"/>
            </a:rPr>
            <a:t>Ekzekutimi i kontratave (Operatorët Ekonomik)</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E66CD943-EF76-4E72-BFD8-173D420CC898}">
      <dgm:prSet phldrT="[Text]" custT="1"/>
      <dgm:spPr/>
      <dgm:t>
        <a:bodyPr/>
        <a:lstStyle/>
        <a:p>
          <a:r>
            <a:rPr lang="sq-AL" sz="1600" b="1" kern="1200" noProof="0" dirty="0">
              <a:latin typeface="Trebuchet MS" pitchFamily="34" charset="0"/>
              <a:ea typeface="+mn-ea"/>
              <a:cs typeface="Arial" charset="0"/>
            </a:rPr>
            <a:t>Funksionimi i projektit /Dorëzimi    </a:t>
          </a:r>
        </a:p>
      </dgm:t>
    </dgm:pt>
    <dgm:pt modelId="{10646883-A620-4375-9823-239F0BF61562}" type="parTrans" cxnId="{000D5C2F-516D-4693-958F-3F7D260271CD}">
      <dgm:prSet/>
      <dgm:spPr/>
      <dgm:t>
        <a:bodyPr/>
        <a:lstStyle/>
        <a:p>
          <a:endParaRPr lang="en-US"/>
        </a:p>
      </dgm:t>
    </dgm:pt>
    <dgm:pt modelId="{DA280F66-AD07-4C5F-A084-B7A80CF960C3}" type="sibTrans" cxnId="{000D5C2F-516D-4693-958F-3F7D260271CD}">
      <dgm:prSet/>
      <dgm:spPr/>
      <dgm:t>
        <a:bodyPr/>
        <a:lstStyle/>
        <a:p>
          <a:endParaRPr lang="en-US"/>
        </a:p>
      </dgm:t>
    </dgm:pt>
    <dgm:pt modelId="{03D4BFA1-ABC7-46DA-B817-C57F42A2BCF2}" type="pres">
      <dgm:prSet presAssocID="{6094BA93-A91B-44B4-820F-25170C436612}" presName="cycle" presStyleCnt="0">
        <dgm:presLayoutVars>
          <dgm:dir/>
          <dgm:resizeHandles val="exact"/>
        </dgm:presLayoutVars>
      </dgm:prSet>
      <dgm:spPr/>
      <dgm:t>
        <a:bodyPr/>
        <a:lstStyle/>
        <a:p>
          <a:endParaRPr lang="en-US"/>
        </a:p>
      </dgm:t>
    </dgm:pt>
    <dgm:pt modelId="{4AF5885D-3BE6-49D1-842F-B7C91F6F2D44}" type="pres">
      <dgm:prSet presAssocID="{AC8F8CB2-539D-4F28-9E6D-131474800816}" presName="node" presStyleLbl="node1" presStyleIdx="0" presStyleCnt="7" custScaleX="213733" custRadScaleRad="94906" custRadScaleInc="-1363">
        <dgm:presLayoutVars>
          <dgm:bulletEnabled val="1"/>
        </dgm:presLayoutVars>
      </dgm:prSet>
      <dgm:spPr/>
      <dgm:t>
        <a:bodyPr/>
        <a:lstStyle/>
        <a:p>
          <a:endParaRPr lang="en-US"/>
        </a:p>
      </dgm:t>
    </dgm:pt>
    <dgm:pt modelId="{6DEAA50F-B1DB-4A33-B80A-5BB7A9BEAFEC}" type="pres">
      <dgm:prSet presAssocID="{470200A8-3041-4EC7-AF3D-16AC05CEC737}" presName="sibTrans" presStyleLbl="sibTrans2D1" presStyleIdx="0" presStyleCnt="7"/>
      <dgm:spPr/>
      <dgm:t>
        <a:bodyPr/>
        <a:lstStyle/>
        <a:p>
          <a:endParaRPr lang="en-US"/>
        </a:p>
      </dgm:t>
    </dgm:pt>
    <dgm:pt modelId="{A0D62C70-B8EF-4D65-8B4E-5DCA3E655E3B}" type="pres">
      <dgm:prSet presAssocID="{470200A8-3041-4EC7-AF3D-16AC05CEC737}" presName="connectorText" presStyleLbl="sibTrans2D1" presStyleIdx="0" presStyleCnt="7"/>
      <dgm:spPr/>
      <dgm:t>
        <a:bodyPr/>
        <a:lstStyle/>
        <a:p>
          <a:endParaRPr lang="en-US"/>
        </a:p>
      </dgm:t>
    </dgm:pt>
    <dgm:pt modelId="{B6C4F9B0-D182-4AF2-825E-1B0A68B8F22D}" type="pres">
      <dgm:prSet presAssocID="{A0D5FEDE-ACAD-49EE-BEAC-5D6E1D785AED}" presName="node" presStyleLbl="node1" presStyleIdx="1" presStyleCnt="7" custScaleX="224542" custRadScaleRad="135467" custRadScaleInc="46450">
        <dgm:presLayoutVars>
          <dgm:bulletEnabled val="1"/>
        </dgm:presLayoutVars>
      </dgm:prSet>
      <dgm:spPr/>
      <dgm:t>
        <a:bodyPr/>
        <a:lstStyle/>
        <a:p>
          <a:endParaRPr lang="en-US"/>
        </a:p>
      </dgm:t>
    </dgm:pt>
    <dgm:pt modelId="{75AFF3F3-65A5-4383-AA2E-73E636FE13A7}" type="pres">
      <dgm:prSet presAssocID="{C6011175-C519-4708-9D9A-F55FC0BB340F}" presName="sibTrans" presStyleLbl="sibTrans2D1" presStyleIdx="1" presStyleCnt="7"/>
      <dgm:spPr/>
      <dgm:t>
        <a:bodyPr/>
        <a:lstStyle/>
        <a:p>
          <a:endParaRPr lang="en-US"/>
        </a:p>
      </dgm:t>
    </dgm:pt>
    <dgm:pt modelId="{1570AFC1-96E5-4C23-84D2-3764A3A02CA7}" type="pres">
      <dgm:prSet presAssocID="{C6011175-C519-4708-9D9A-F55FC0BB340F}" presName="connectorText" presStyleLbl="sibTrans2D1" presStyleIdx="1" presStyleCnt="7"/>
      <dgm:spPr/>
      <dgm:t>
        <a:bodyPr/>
        <a:lstStyle/>
        <a:p>
          <a:endParaRPr lang="en-US"/>
        </a:p>
      </dgm:t>
    </dgm:pt>
    <dgm:pt modelId="{680EBA3D-50A7-434D-BB7F-D97D61C06F77}" type="pres">
      <dgm:prSet presAssocID="{0F5A9128-63C6-4B4C-8AEF-A27C9DCFF3F2}" presName="node" presStyleLbl="node1" presStyleIdx="2" presStyleCnt="7" custScaleX="209360" custScaleY="112387" custRadScaleRad="142589" custRadScaleInc="-21892">
        <dgm:presLayoutVars>
          <dgm:bulletEnabled val="1"/>
        </dgm:presLayoutVars>
      </dgm:prSet>
      <dgm:spPr/>
      <dgm:t>
        <a:bodyPr/>
        <a:lstStyle/>
        <a:p>
          <a:endParaRPr lang="en-US"/>
        </a:p>
      </dgm:t>
    </dgm:pt>
    <dgm:pt modelId="{F224B0CD-7F19-4F65-92D6-11B09664CCC8}" type="pres">
      <dgm:prSet presAssocID="{6675253C-DBEE-44FA-A411-50CF1BA5493F}" presName="sibTrans" presStyleLbl="sibTrans2D1" presStyleIdx="2" presStyleCnt="7"/>
      <dgm:spPr/>
      <dgm:t>
        <a:bodyPr/>
        <a:lstStyle/>
        <a:p>
          <a:endParaRPr lang="en-US"/>
        </a:p>
      </dgm:t>
    </dgm:pt>
    <dgm:pt modelId="{328FE17E-F065-4584-B553-B23E2CA90363}" type="pres">
      <dgm:prSet presAssocID="{6675253C-DBEE-44FA-A411-50CF1BA5493F}" presName="connectorText" presStyleLbl="sibTrans2D1" presStyleIdx="2" presStyleCnt="7"/>
      <dgm:spPr/>
      <dgm:t>
        <a:bodyPr/>
        <a:lstStyle/>
        <a:p>
          <a:endParaRPr lang="en-US"/>
        </a:p>
      </dgm:t>
    </dgm:pt>
    <dgm:pt modelId="{C26ECFD6-6216-4AB8-B49D-0B7A0D25FE8E}" type="pres">
      <dgm:prSet presAssocID="{30431E15-68ED-4E8A-A0D7-7F14AAE9A5FE}" presName="node" presStyleLbl="node1" presStyleIdx="3" presStyleCnt="7" custScaleX="210226" custScaleY="124776" custRadScaleRad="117040" custRadScaleInc="-45319">
        <dgm:presLayoutVars>
          <dgm:bulletEnabled val="1"/>
        </dgm:presLayoutVars>
      </dgm:prSet>
      <dgm:spPr/>
      <dgm:t>
        <a:bodyPr/>
        <a:lstStyle/>
        <a:p>
          <a:endParaRPr lang="en-US"/>
        </a:p>
      </dgm:t>
    </dgm:pt>
    <dgm:pt modelId="{DD56267E-CA9C-4E85-ADC6-6360FFDEC3D1}" type="pres">
      <dgm:prSet presAssocID="{EE2CB0A5-E24E-4A7F-8F3B-0C897051BEA7}" presName="sibTrans" presStyleLbl="sibTrans2D1" presStyleIdx="3" presStyleCnt="7"/>
      <dgm:spPr/>
      <dgm:t>
        <a:bodyPr/>
        <a:lstStyle/>
        <a:p>
          <a:endParaRPr lang="en-US"/>
        </a:p>
      </dgm:t>
    </dgm:pt>
    <dgm:pt modelId="{47F2BFD3-3B28-47B3-B141-EB9DCDBF2254}" type="pres">
      <dgm:prSet presAssocID="{EE2CB0A5-E24E-4A7F-8F3B-0C897051BEA7}" presName="connectorText" presStyleLbl="sibTrans2D1" presStyleIdx="3" presStyleCnt="7"/>
      <dgm:spPr/>
      <dgm:t>
        <a:bodyPr/>
        <a:lstStyle/>
        <a:p>
          <a:endParaRPr lang="en-US"/>
        </a:p>
      </dgm:t>
    </dgm:pt>
    <dgm:pt modelId="{9192B6F3-6918-473F-AC05-7480B2F01787}" type="pres">
      <dgm:prSet presAssocID="{FE47E3B0-CA9A-4695-86F9-04B0E892D7AC}" presName="node" presStyleLbl="node1" presStyleIdx="4" presStyleCnt="7" custScaleX="246608" custScaleY="147638" custRadScaleRad="115819" custRadScaleInc="53387">
        <dgm:presLayoutVars>
          <dgm:bulletEnabled val="1"/>
        </dgm:presLayoutVars>
      </dgm:prSet>
      <dgm:spPr/>
      <dgm:t>
        <a:bodyPr/>
        <a:lstStyle/>
        <a:p>
          <a:endParaRPr lang="en-US"/>
        </a:p>
      </dgm:t>
    </dgm:pt>
    <dgm:pt modelId="{C2CB8D5C-855A-4C79-95E1-9DF635A70255}" type="pres">
      <dgm:prSet presAssocID="{ADF6EE7E-5479-4B5A-BD83-98FA04D54B31}" presName="sibTrans" presStyleLbl="sibTrans2D1" presStyleIdx="4" presStyleCnt="7"/>
      <dgm:spPr/>
      <dgm:t>
        <a:bodyPr/>
        <a:lstStyle/>
        <a:p>
          <a:endParaRPr lang="en-US"/>
        </a:p>
      </dgm:t>
    </dgm:pt>
    <dgm:pt modelId="{BF33118C-888C-4DDC-9974-3A32FDE2BA37}" type="pres">
      <dgm:prSet presAssocID="{ADF6EE7E-5479-4B5A-BD83-98FA04D54B31}" presName="connectorText" presStyleLbl="sibTrans2D1" presStyleIdx="4" presStyleCnt="7"/>
      <dgm:spPr/>
      <dgm:t>
        <a:bodyPr/>
        <a:lstStyle/>
        <a:p>
          <a:endParaRPr lang="en-US"/>
        </a:p>
      </dgm:t>
    </dgm:pt>
    <dgm:pt modelId="{46CE726A-57F0-47F6-B53F-A5A5CE76B7EA}" type="pres">
      <dgm:prSet presAssocID="{907F7144-7987-4FCF-ACB9-BE0581384DBA}" presName="node" presStyleLbl="node1" presStyleIdx="5" presStyleCnt="7" custScaleX="212023" custRadScaleRad="158542" custRadScaleInc="33156">
        <dgm:presLayoutVars>
          <dgm:bulletEnabled val="1"/>
        </dgm:presLayoutVars>
      </dgm:prSet>
      <dgm:spPr/>
      <dgm:t>
        <a:bodyPr/>
        <a:lstStyle/>
        <a:p>
          <a:endParaRPr lang="en-US"/>
        </a:p>
      </dgm:t>
    </dgm:pt>
    <dgm:pt modelId="{8DB14130-AE1B-49AE-B20A-BBD491E11002}" type="pres">
      <dgm:prSet presAssocID="{2F94230A-F45F-4C7B-9BD6-E241D7F894DC}" presName="sibTrans" presStyleLbl="sibTrans2D1" presStyleIdx="5" presStyleCnt="7"/>
      <dgm:spPr/>
      <dgm:t>
        <a:bodyPr/>
        <a:lstStyle/>
        <a:p>
          <a:endParaRPr lang="en-US"/>
        </a:p>
      </dgm:t>
    </dgm:pt>
    <dgm:pt modelId="{5900A726-89CE-4286-B7E0-8192377A1169}" type="pres">
      <dgm:prSet presAssocID="{2F94230A-F45F-4C7B-9BD6-E241D7F894DC}" presName="connectorText" presStyleLbl="sibTrans2D1" presStyleIdx="5" presStyleCnt="7"/>
      <dgm:spPr/>
      <dgm:t>
        <a:bodyPr/>
        <a:lstStyle/>
        <a:p>
          <a:endParaRPr lang="en-US"/>
        </a:p>
      </dgm:t>
    </dgm:pt>
    <dgm:pt modelId="{2505E322-EF63-4C79-B7DE-961F4015BC04}" type="pres">
      <dgm:prSet presAssocID="{E66CD943-EF76-4E72-BFD8-173D420CC898}" presName="node" presStyleLbl="node1" presStyleIdx="6" presStyleCnt="7" custScaleX="207340" custRadScaleRad="139399" custRadScaleInc="-43197">
        <dgm:presLayoutVars>
          <dgm:bulletEnabled val="1"/>
        </dgm:presLayoutVars>
      </dgm:prSet>
      <dgm:spPr/>
      <dgm:t>
        <a:bodyPr/>
        <a:lstStyle/>
        <a:p>
          <a:endParaRPr lang="en-US"/>
        </a:p>
      </dgm:t>
    </dgm:pt>
    <dgm:pt modelId="{C03F41C4-33FF-46CA-B130-D522205FB62B}" type="pres">
      <dgm:prSet presAssocID="{DA280F66-AD07-4C5F-A084-B7A80CF960C3}" presName="sibTrans" presStyleLbl="sibTrans2D1" presStyleIdx="6" presStyleCnt="7"/>
      <dgm:spPr/>
      <dgm:t>
        <a:bodyPr/>
        <a:lstStyle/>
        <a:p>
          <a:endParaRPr lang="en-US"/>
        </a:p>
      </dgm:t>
    </dgm:pt>
    <dgm:pt modelId="{E3739363-571C-42DB-B9C9-0FE9DFF07292}" type="pres">
      <dgm:prSet presAssocID="{DA280F66-AD07-4C5F-A084-B7A80CF960C3}" presName="connectorText" presStyleLbl="sibTrans2D1" presStyleIdx="6" presStyleCnt="7"/>
      <dgm:spPr/>
      <dgm:t>
        <a:bodyPr/>
        <a:lstStyle/>
        <a:p>
          <a:endParaRPr lang="en-US"/>
        </a:p>
      </dgm:t>
    </dgm:pt>
  </dgm:ptLst>
  <dgm:cxnLst>
    <dgm:cxn modelId="{8CEB37D7-B19D-469C-8880-0E83C780C1FC}" type="presOf" srcId="{6675253C-DBEE-44FA-A411-50CF1BA5493F}" destId="{F224B0CD-7F19-4F65-92D6-11B09664CCC8}" srcOrd="0" destOrd="0" presId="urn:microsoft.com/office/officeart/2005/8/layout/cycle2"/>
    <dgm:cxn modelId="{D462AC6D-2D56-4CA9-8CA5-B236ACA94FB6}" srcId="{6094BA93-A91B-44B4-820F-25170C436612}" destId="{AC8F8CB2-539D-4F28-9E6D-131474800816}" srcOrd="0" destOrd="0" parTransId="{18C6B9CE-5953-49E8-8BD2-026BF5B6C4F8}" sibTransId="{470200A8-3041-4EC7-AF3D-16AC05CEC737}"/>
    <dgm:cxn modelId="{8C86702C-6504-4C93-B3AB-BA10406A3EDF}" srcId="{6094BA93-A91B-44B4-820F-25170C436612}" destId="{FE47E3B0-CA9A-4695-86F9-04B0E892D7AC}" srcOrd="4" destOrd="0" parTransId="{B14A1B28-8D2C-4DD4-9B2B-CC196FA8F232}" sibTransId="{ADF6EE7E-5479-4B5A-BD83-98FA04D54B31}"/>
    <dgm:cxn modelId="{1BE69DF1-332D-4864-860E-27E3C0202C7A}" type="presOf" srcId="{C6011175-C519-4708-9D9A-F55FC0BB340F}" destId="{75AFF3F3-65A5-4383-AA2E-73E636FE13A7}" srcOrd="0" destOrd="0" presId="urn:microsoft.com/office/officeart/2005/8/layout/cycle2"/>
    <dgm:cxn modelId="{000D5C2F-516D-4693-958F-3F7D260271CD}" srcId="{6094BA93-A91B-44B4-820F-25170C436612}" destId="{E66CD943-EF76-4E72-BFD8-173D420CC898}" srcOrd="6" destOrd="0" parTransId="{10646883-A620-4375-9823-239F0BF61562}" sibTransId="{DA280F66-AD07-4C5F-A084-B7A80CF960C3}"/>
    <dgm:cxn modelId="{A568BC97-1E16-4808-80E2-9420D082CD0D}" type="presOf" srcId="{6675253C-DBEE-44FA-A411-50CF1BA5493F}" destId="{328FE17E-F065-4584-B553-B23E2CA90363}" srcOrd="1" destOrd="0" presId="urn:microsoft.com/office/officeart/2005/8/layout/cycle2"/>
    <dgm:cxn modelId="{889015AB-9461-4893-9AC4-8899579CD845}" srcId="{6094BA93-A91B-44B4-820F-25170C436612}" destId="{907F7144-7987-4FCF-ACB9-BE0581384DBA}" srcOrd="5" destOrd="0" parTransId="{5B793F98-FCF1-49BB-A175-FD538D865AE9}" sibTransId="{2F94230A-F45F-4C7B-9BD6-E241D7F894DC}"/>
    <dgm:cxn modelId="{A95144CF-5777-41A9-BAB5-BA3B5CA1FD31}" type="presOf" srcId="{ADF6EE7E-5479-4B5A-BD83-98FA04D54B31}" destId="{BF33118C-888C-4DDC-9974-3A32FDE2BA37}" srcOrd="1" destOrd="0" presId="urn:microsoft.com/office/officeart/2005/8/layout/cycle2"/>
    <dgm:cxn modelId="{083CB36D-F736-4BBC-B5FC-A8A2B997817C}" type="presOf" srcId="{30431E15-68ED-4E8A-A0D7-7F14AAE9A5FE}" destId="{C26ECFD6-6216-4AB8-B49D-0B7A0D25FE8E}" srcOrd="0" destOrd="0" presId="urn:microsoft.com/office/officeart/2005/8/layout/cycle2"/>
    <dgm:cxn modelId="{C7879368-07DF-4D16-827E-5D4AB1806E91}" type="presOf" srcId="{AC8F8CB2-539D-4F28-9E6D-131474800816}" destId="{4AF5885D-3BE6-49D1-842F-B7C91F6F2D44}" srcOrd="0" destOrd="0" presId="urn:microsoft.com/office/officeart/2005/8/layout/cycle2"/>
    <dgm:cxn modelId="{3DC3C939-A0EB-4550-ABE4-47CBB761D439}" type="presOf" srcId="{E66CD943-EF76-4E72-BFD8-173D420CC898}" destId="{2505E322-EF63-4C79-B7DE-961F4015BC04}" srcOrd="0" destOrd="0" presId="urn:microsoft.com/office/officeart/2005/8/layout/cycle2"/>
    <dgm:cxn modelId="{46DBBBF0-A2F6-42DF-AF76-A92FADF00EAB}" type="presOf" srcId="{ADF6EE7E-5479-4B5A-BD83-98FA04D54B31}" destId="{C2CB8D5C-855A-4C79-95E1-9DF635A70255}" srcOrd="0" destOrd="0" presId="urn:microsoft.com/office/officeart/2005/8/layout/cycle2"/>
    <dgm:cxn modelId="{E6960213-01D1-47E4-8BE3-B758E6BC1D76}" type="presOf" srcId="{EE2CB0A5-E24E-4A7F-8F3B-0C897051BEA7}" destId="{DD56267E-CA9C-4E85-ADC6-6360FFDEC3D1}" srcOrd="0" destOrd="0" presId="urn:microsoft.com/office/officeart/2005/8/layout/cycle2"/>
    <dgm:cxn modelId="{60CB285C-E52F-4785-B1F1-90BED5DCC5D7}" type="presOf" srcId="{DA280F66-AD07-4C5F-A084-B7A80CF960C3}" destId="{E3739363-571C-42DB-B9C9-0FE9DFF07292}" srcOrd="1" destOrd="0" presId="urn:microsoft.com/office/officeart/2005/8/layout/cycle2"/>
    <dgm:cxn modelId="{511F6E37-5A7A-4E14-8CB9-FB290F9D9A7D}" type="presOf" srcId="{DA280F66-AD07-4C5F-A084-B7A80CF960C3}" destId="{C03F41C4-33FF-46CA-B130-D522205FB62B}" srcOrd="0" destOrd="0" presId="urn:microsoft.com/office/officeart/2005/8/layout/cycle2"/>
    <dgm:cxn modelId="{704BCF41-B712-41A1-9678-7DE0BCA9FC85}" type="presOf" srcId="{C6011175-C519-4708-9D9A-F55FC0BB340F}" destId="{1570AFC1-96E5-4C23-84D2-3764A3A02CA7}" srcOrd="1" destOrd="0" presId="urn:microsoft.com/office/officeart/2005/8/layout/cycle2"/>
    <dgm:cxn modelId="{D34D8F36-6643-4593-9646-9FC3BC2D139B}" type="presOf" srcId="{2F94230A-F45F-4C7B-9BD6-E241D7F894DC}" destId="{8DB14130-AE1B-49AE-B20A-BBD491E11002}" srcOrd="0" destOrd="0" presId="urn:microsoft.com/office/officeart/2005/8/layout/cycle2"/>
    <dgm:cxn modelId="{18692D10-1F5D-4DF9-AC75-B97A0C68D5CF}" type="presOf" srcId="{FE47E3B0-CA9A-4695-86F9-04B0E892D7AC}" destId="{9192B6F3-6918-473F-AC05-7480B2F01787}" srcOrd="0" destOrd="0" presId="urn:microsoft.com/office/officeart/2005/8/layout/cycle2"/>
    <dgm:cxn modelId="{6787CE6E-F33E-4045-AAFB-BB637B9CD7EC}" type="presOf" srcId="{907F7144-7987-4FCF-ACB9-BE0581384DBA}" destId="{46CE726A-57F0-47F6-B53F-A5A5CE76B7EA}" srcOrd="0" destOrd="0" presId="urn:microsoft.com/office/officeart/2005/8/layout/cycle2"/>
    <dgm:cxn modelId="{D602A220-67BF-4631-8843-94D0D7FBB155}" type="presOf" srcId="{6094BA93-A91B-44B4-820F-25170C436612}" destId="{03D4BFA1-ABC7-46DA-B817-C57F42A2BCF2}" srcOrd="0" destOrd="0" presId="urn:microsoft.com/office/officeart/2005/8/layout/cycle2"/>
    <dgm:cxn modelId="{41BDE970-CBA1-4E8A-A5BB-8903C3F524C1}" srcId="{6094BA93-A91B-44B4-820F-25170C436612}" destId="{0F5A9128-63C6-4B4C-8AEF-A27C9DCFF3F2}" srcOrd="2" destOrd="0" parTransId="{74053A85-4D4F-4CE4-B9A5-0FF6CC5D6AB6}" sibTransId="{6675253C-DBEE-44FA-A411-50CF1BA5493F}"/>
    <dgm:cxn modelId="{697B24CD-CD11-43C8-9AD2-2F16BC2B41CE}" type="presOf" srcId="{470200A8-3041-4EC7-AF3D-16AC05CEC737}" destId="{A0D62C70-B8EF-4D65-8B4E-5DCA3E655E3B}" srcOrd="1" destOrd="0" presId="urn:microsoft.com/office/officeart/2005/8/layout/cycle2"/>
    <dgm:cxn modelId="{48B8E08F-0FF3-4D29-8540-EEEE40217C1F}" type="presOf" srcId="{EE2CB0A5-E24E-4A7F-8F3B-0C897051BEA7}" destId="{47F2BFD3-3B28-47B3-B141-EB9DCDBF2254}" srcOrd="1" destOrd="0" presId="urn:microsoft.com/office/officeart/2005/8/layout/cycle2"/>
    <dgm:cxn modelId="{92B2F7DF-C19D-4CFC-99C9-460E00A8A23B}" srcId="{6094BA93-A91B-44B4-820F-25170C436612}" destId="{A0D5FEDE-ACAD-49EE-BEAC-5D6E1D785AED}" srcOrd="1" destOrd="0" parTransId="{401DDC2E-286A-490D-9CE1-0A2BC523CB27}" sibTransId="{C6011175-C519-4708-9D9A-F55FC0BB340F}"/>
    <dgm:cxn modelId="{D038CA5D-B31A-4F7C-B9CF-52B647425CD2}" type="presOf" srcId="{2F94230A-F45F-4C7B-9BD6-E241D7F894DC}" destId="{5900A726-89CE-4286-B7E0-8192377A1169}" srcOrd="1" destOrd="0" presId="urn:microsoft.com/office/officeart/2005/8/layout/cycle2"/>
    <dgm:cxn modelId="{505DAF02-61A8-41B0-94C1-4A27C90A22EE}" type="presOf" srcId="{0F5A9128-63C6-4B4C-8AEF-A27C9DCFF3F2}" destId="{680EBA3D-50A7-434D-BB7F-D97D61C06F77}" srcOrd="0" destOrd="0" presId="urn:microsoft.com/office/officeart/2005/8/layout/cycle2"/>
    <dgm:cxn modelId="{9BB187A5-DE98-45E6-B3F6-612AE941EE53}" type="presOf" srcId="{470200A8-3041-4EC7-AF3D-16AC05CEC737}" destId="{6DEAA50F-B1DB-4A33-B80A-5BB7A9BEAFEC}" srcOrd="0" destOrd="0" presId="urn:microsoft.com/office/officeart/2005/8/layout/cycle2"/>
    <dgm:cxn modelId="{A2147068-4731-430B-8F26-57335D7F4403}" type="presOf" srcId="{A0D5FEDE-ACAD-49EE-BEAC-5D6E1D785AED}" destId="{B6C4F9B0-D182-4AF2-825E-1B0A68B8F22D}" srcOrd="0" destOrd="0" presId="urn:microsoft.com/office/officeart/2005/8/layout/cycle2"/>
    <dgm:cxn modelId="{F647FA9E-95F5-4BE5-8E38-2A9402544E31}" srcId="{6094BA93-A91B-44B4-820F-25170C436612}" destId="{30431E15-68ED-4E8A-A0D7-7F14AAE9A5FE}" srcOrd="3" destOrd="0" parTransId="{CDFEC206-5E38-4BF6-9FB3-5BDD6546AA43}" sibTransId="{EE2CB0A5-E24E-4A7F-8F3B-0C897051BEA7}"/>
    <dgm:cxn modelId="{48CE9880-6395-40C0-B989-F278BACD06CC}" type="presParOf" srcId="{03D4BFA1-ABC7-46DA-B817-C57F42A2BCF2}" destId="{4AF5885D-3BE6-49D1-842F-B7C91F6F2D44}" srcOrd="0" destOrd="0" presId="urn:microsoft.com/office/officeart/2005/8/layout/cycle2"/>
    <dgm:cxn modelId="{96BDCEFE-E61A-432D-BBA7-98A2BD3CB133}" type="presParOf" srcId="{03D4BFA1-ABC7-46DA-B817-C57F42A2BCF2}" destId="{6DEAA50F-B1DB-4A33-B80A-5BB7A9BEAFEC}" srcOrd="1" destOrd="0" presId="urn:microsoft.com/office/officeart/2005/8/layout/cycle2"/>
    <dgm:cxn modelId="{DF69B8D5-E346-4533-8F80-8FCDFDE01B58}" type="presParOf" srcId="{6DEAA50F-B1DB-4A33-B80A-5BB7A9BEAFEC}" destId="{A0D62C70-B8EF-4D65-8B4E-5DCA3E655E3B}" srcOrd="0" destOrd="0" presId="urn:microsoft.com/office/officeart/2005/8/layout/cycle2"/>
    <dgm:cxn modelId="{727F6795-CDEF-458F-94DE-24E5502FC748}" type="presParOf" srcId="{03D4BFA1-ABC7-46DA-B817-C57F42A2BCF2}" destId="{B6C4F9B0-D182-4AF2-825E-1B0A68B8F22D}" srcOrd="2" destOrd="0" presId="urn:microsoft.com/office/officeart/2005/8/layout/cycle2"/>
    <dgm:cxn modelId="{CF91A719-9136-4E21-BD59-337D2B8D5425}" type="presParOf" srcId="{03D4BFA1-ABC7-46DA-B817-C57F42A2BCF2}" destId="{75AFF3F3-65A5-4383-AA2E-73E636FE13A7}" srcOrd="3" destOrd="0" presId="urn:microsoft.com/office/officeart/2005/8/layout/cycle2"/>
    <dgm:cxn modelId="{EBDA9780-A040-4112-9AC8-A1FA90668191}" type="presParOf" srcId="{75AFF3F3-65A5-4383-AA2E-73E636FE13A7}" destId="{1570AFC1-96E5-4C23-84D2-3764A3A02CA7}" srcOrd="0" destOrd="0" presId="urn:microsoft.com/office/officeart/2005/8/layout/cycle2"/>
    <dgm:cxn modelId="{F62B36A2-B679-4102-8567-DFECEE651DA3}" type="presParOf" srcId="{03D4BFA1-ABC7-46DA-B817-C57F42A2BCF2}" destId="{680EBA3D-50A7-434D-BB7F-D97D61C06F77}" srcOrd="4" destOrd="0" presId="urn:microsoft.com/office/officeart/2005/8/layout/cycle2"/>
    <dgm:cxn modelId="{BC87FBFF-2A54-431B-9C16-36ACDBEE2992}" type="presParOf" srcId="{03D4BFA1-ABC7-46DA-B817-C57F42A2BCF2}" destId="{F224B0CD-7F19-4F65-92D6-11B09664CCC8}" srcOrd="5" destOrd="0" presId="urn:microsoft.com/office/officeart/2005/8/layout/cycle2"/>
    <dgm:cxn modelId="{6D20CE42-DA22-47A0-8D40-0BCA97581D27}" type="presParOf" srcId="{F224B0CD-7F19-4F65-92D6-11B09664CCC8}" destId="{328FE17E-F065-4584-B553-B23E2CA90363}" srcOrd="0" destOrd="0" presId="urn:microsoft.com/office/officeart/2005/8/layout/cycle2"/>
    <dgm:cxn modelId="{164C6E56-9262-4918-80E9-2A730BC7B904}" type="presParOf" srcId="{03D4BFA1-ABC7-46DA-B817-C57F42A2BCF2}" destId="{C26ECFD6-6216-4AB8-B49D-0B7A0D25FE8E}" srcOrd="6" destOrd="0" presId="urn:microsoft.com/office/officeart/2005/8/layout/cycle2"/>
    <dgm:cxn modelId="{524503E6-E5AA-4CF0-AEBD-87E4FEAA1B35}" type="presParOf" srcId="{03D4BFA1-ABC7-46DA-B817-C57F42A2BCF2}" destId="{DD56267E-CA9C-4E85-ADC6-6360FFDEC3D1}" srcOrd="7" destOrd="0" presId="urn:microsoft.com/office/officeart/2005/8/layout/cycle2"/>
    <dgm:cxn modelId="{D064048A-09E0-401D-BDDA-E98E55820E55}" type="presParOf" srcId="{DD56267E-CA9C-4E85-ADC6-6360FFDEC3D1}" destId="{47F2BFD3-3B28-47B3-B141-EB9DCDBF2254}" srcOrd="0" destOrd="0" presId="urn:microsoft.com/office/officeart/2005/8/layout/cycle2"/>
    <dgm:cxn modelId="{F78A57FF-40AD-4EF9-827D-0E2F9A5371B3}" type="presParOf" srcId="{03D4BFA1-ABC7-46DA-B817-C57F42A2BCF2}" destId="{9192B6F3-6918-473F-AC05-7480B2F01787}" srcOrd="8" destOrd="0" presId="urn:microsoft.com/office/officeart/2005/8/layout/cycle2"/>
    <dgm:cxn modelId="{CF4E57BF-1361-4BF2-A374-E86527F01454}" type="presParOf" srcId="{03D4BFA1-ABC7-46DA-B817-C57F42A2BCF2}" destId="{C2CB8D5C-855A-4C79-95E1-9DF635A70255}" srcOrd="9" destOrd="0" presId="urn:microsoft.com/office/officeart/2005/8/layout/cycle2"/>
    <dgm:cxn modelId="{E297DC97-462A-44EF-920F-759480330D31}" type="presParOf" srcId="{C2CB8D5C-855A-4C79-95E1-9DF635A70255}" destId="{BF33118C-888C-4DDC-9974-3A32FDE2BA37}" srcOrd="0" destOrd="0" presId="urn:microsoft.com/office/officeart/2005/8/layout/cycle2"/>
    <dgm:cxn modelId="{926B7A97-DCB5-4BA5-86B3-3B469F857234}" type="presParOf" srcId="{03D4BFA1-ABC7-46DA-B817-C57F42A2BCF2}" destId="{46CE726A-57F0-47F6-B53F-A5A5CE76B7EA}" srcOrd="10" destOrd="0" presId="urn:microsoft.com/office/officeart/2005/8/layout/cycle2"/>
    <dgm:cxn modelId="{D8623930-7210-418B-A14A-3DC7977C595D}" type="presParOf" srcId="{03D4BFA1-ABC7-46DA-B817-C57F42A2BCF2}" destId="{8DB14130-AE1B-49AE-B20A-BBD491E11002}" srcOrd="11" destOrd="0" presId="urn:microsoft.com/office/officeart/2005/8/layout/cycle2"/>
    <dgm:cxn modelId="{B92CD3C4-14AD-45F0-9865-6AA33DF38219}" type="presParOf" srcId="{8DB14130-AE1B-49AE-B20A-BBD491E11002}" destId="{5900A726-89CE-4286-B7E0-8192377A1169}" srcOrd="0" destOrd="0" presId="urn:microsoft.com/office/officeart/2005/8/layout/cycle2"/>
    <dgm:cxn modelId="{C5EB6F0C-3E93-46A5-95B7-BE3653EFC8A4}" type="presParOf" srcId="{03D4BFA1-ABC7-46DA-B817-C57F42A2BCF2}" destId="{2505E322-EF63-4C79-B7DE-961F4015BC04}" srcOrd="12" destOrd="0" presId="urn:microsoft.com/office/officeart/2005/8/layout/cycle2"/>
    <dgm:cxn modelId="{CB71C449-FC20-40ED-B840-A8FB95F3F908}" type="presParOf" srcId="{03D4BFA1-ABC7-46DA-B817-C57F42A2BCF2}" destId="{C03F41C4-33FF-46CA-B130-D522205FB62B}" srcOrd="13" destOrd="0" presId="urn:microsoft.com/office/officeart/2005/8/layout/cycle2"/>
    <dgm:cxn modelId="{709ED892-3FB3-484F-8445-D7B503E8870B}" type="presParOf" srcId="{C03F41C4-33FF-46CA-B130-D522205FB62B}" destId="{E3739363-571C-42DB-B9C9-0FE9DFF0729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a:xfrm>
          <a:off x="4426695" y="188826"/>
          <a:ext cx="1494456" cy="77895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400" b="1" noProof="0" dirty="0">
              <a:solidFill>
                <a:srgbClr val="FF0000"/>
              </a:solidFill>
              <a:latin typeface="Trebuchet MS"/>
              <a:ea typeface="+mn-ea"/>
              <a:cs typeface="+mn-cs"/>
            </a:rPr>
            <a:t>Identifikimi i nevojave (Faza e dizajnit</a:t>
          </a:r>
          <a:r>
            <a:rPr lang="en-US" sz="1400" b="1" dirty="0">
              <a:solidFill>
                <a:srgbClr val="FF0000"/>
              </a:solidFill>
              <a:latin typeface="Trebuchet MS"/>
              <a:ea typeface="+mn-ea"/>
              <a:cs typeface="+mn-cs"/>
            </a:rPr>
            <a:t>) </a:t>
          </a:r>
          <a:endParaRPr lang="en-GB" sz="1400" b="1" dirty="0">
            <a:solidFill>
              <a:srgbClr val="FF0000"/>
            </a:solidFill>
            <a:latin typeface="Trebuchet MS"/>
            <a:ea typeface="+mn-ea"/>
            <a:cs typeface="+mn-cs"/>
          </a:endParaRP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a:xfrm>
          <a:off x="1312827" y="-66927"/>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0D5FEDE-ACAD-49EE-BEAC-5D6E1D785AED}">
      <dgm:prSet phldrT="[Text]" custT="1"/>
      <dgm:spPr>
        <a:xfrm>
          <a:off x="5561500" y="2024522"/>
          <a:ext cx="1270932" cy="1040179"/>
        </a:xfrm>
        <a:noFill/>
        <a:ln>
          <a:noFill/>
        </a:ln>
        <a:effectLst/>
      </dgm:spPr>
      <dgm:t>
        <a:bodyPr/>
        <a:lstStyle/>
        <a:p>
          <a:r>
            <a:rPr lang="sq-AL" sz="1400" b="1" noProof="0" dirty="0">
              <a:solidFill>
                <a:srgbClr val="FF0000"/>
              </a:solidFill>
              <a:latin typeface="Trebuchet MS"/>
              <a:ea typeface="+mn-ea"/>
              <a:cs typeface="+mn-cs"/>
            </a:rPr>
            <a:t>Faza para-tenderimit (Strategjia: Planifikimi, Paketimi) </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0F5A9128-63C6-4B4C-8AEF-A27C9DCFF3F2}">
      <dgm:prSet phldrT="[Text]" custT="1"/>
      <dgm:spPr>
        <a:xfrm>
          <a:off x="4420411" y="4038079"/>
          <a:ext cx="1228056" cy="1040179"/>
        </a:xfrm>
        <a:noFill/>
        <a:ln>
          <a:noFill/>
        </a:ln>
        <a:effectLst/>
      </dgm:spPr>
      <dgm:t>
        <a:bodyPr/>
        <a:lstStyle/>
        <a:p>
          <a:r>
            <a:rPr lang="sq-AL" sz="1400" b="1" noProof="0" dirty="0">
              <a:solidFill>
                <a:srgbClr val="FF0000"/>
              </a:solidFill>
              <a:latin typeface="Trebuchet MS"/>
              <a:ea typeface="+mn-ea"/>
              <a:cs typeface="+mn-cs"/>
            </a:rPr>
            <a:t>Faza e tenderimit (Procesi i ofertës)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30431E15-68ED-4E8A-A0D7-7F14AAE9A5FE}">
      <dgm:prSet phldrT="[Text]" custT="1"/>
      <dgm:spPr>
        <a:xfrm>
          <a:off x="2019848" y="4038079"/>
          <a:ext cx="1379069" cy="1040179"/>
        </a:xfrm>
        <a:noFill/>
        <a:ln>
          <a:noFill/>
        </a:ln>
        <a:effectLst/>
      </dgm:spPr>
      <dgm:t>
        <a:bodyPr/>
        <a:lstStyle/>
        <a:p>
          <a:r>
            <a:rPr lang="sq-AL" sz="1400" b="1" noProof="0" dirty="0">
              <a:solidFill>
                <a:srgbClr val="FF0000"/>
              </a:solidFill>
              <a:latin typeface="Trebuchet MS"/>
              <a:ea typeface="+mn-ea"/>
              <a:cs typeface="+mn-cs"/>
            </a:rPr>
            <a:t>Faza e tenderimit (Vlerësimi/</a:t>
          </a:r>
          <a:r>
            <a:rPr lang="en-US" sz="1400" b="1" noProof="0" dirty="0">
              <a:solidFill>
                <a:srgbClr val="FF0000"/>
              </a:solidFill>
              <a:latin typeface="Trebuchet MS"/>
              <a:ea typeface="+mn-ea"/>
              <a:cs typeface="+mn-cs"/>
            </a:rPr>
            <a:t> </a:t>
          </a:r>
          <a:r>
            <a:rPr lang="sq-AL" sz="1400" b="1" noProof="0" dirty="0">
              <a:solidFill>
                <a:srgbClr val="FF0000"/>
              </a:solidFill>
              <a:latin typeface="Trebuchet MS"/>
              <a:ea typeface="+mn-ea"/>
              <a:cs typeface="+mn-cs"/>
            </a:rPr>
            <a:t>Dhënia)</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FE47E3B0-CA9A-4695-86F9-04B0E892D7AC}">
      <dgm:prSet phldrT="[Text]" custT="1"/>
      <dgm:spPr>
        <a:xfrm>
          <a:off x="775734" y="2024522"/>
          <a:ext cx="1542242" cy="1040179"/>
        </a:xfrm>
        <a:noFill/>
        <a:ln>
          <a:noFill/>
        </a:ln>
        <a:effectLst/>
      </dgm:spPr>
      <dgm:t>
        <a:bodyPr/>
        <a:lstStyle/>
        <a:p>
          <a:r>
            <a:rPr lang="sq-AL" sz="1400" b="1" noProof="0" dirty="0">
              <a:solidFill>
                <a:srgbClr val="FF0000"/>
              </a:solidFill>
              <a:latin typeface="Trebuchet MS"/>
              <a:ea typeface="+mn-ea"/>
              <a:cs typeface="+mn-cs"/>
            </a:rPr>
            <a:t>Implementimi  (Menaxhimi i Kontratës) </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a:xfrm>
          <a:off x="1327118" y="-181"/>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907F7144-7987-4FCF-ACB9-BE0581384DBA}">
      <dgm:prSet phldrT="[Text]" custT="1"/>
      <dgm:spPr>
        <a:xfrm>
          <a:off x="1909153" y="10965"/>
          <a:ext cx="1600461" cy="1040179"/>
        </a:xfrm>
        <a:noFill/>
        <a:ln>
          <a:noFill/>
        </a:ln>
        <a:effectLst/>
      </dgm:spPr>
      <dgm:t>
        <a:bodyPr/>
        <a:lstStyle/>
        <a:p>
          <a:r>
            <a:rPr lang="en-GB" sz="1400" b="1" kern="1200" dirty="0" err="1">
              <a:solidFill>
                <a:srgbClr val="FF0000"/>
              </a:solidFill>
              <a:latin typeface="Trebuchet MS"/>
              <a:ea typeface="+mn-ea"/>
              <a:cs typeface="+mn-cs"/>
            </a:rPr>
            <a:t>Monitorimi</a:t>
          </a:r>
          <a:r>
            <a:rPr lang="en-GB" sz="1400" b="1" kern="1200" dirty="0">
              <a:solidFill>
                <a:srgbClr val="FF0000"/>
              </a:solidFill>
              <a:latin typeface="Trebuchet MS"/>
              <a:ea typeface="+mn-ea"/>
              <a:cs typeface="+mn-cs"/>
            </a:rPr>
            <a:t> &amp; </a:t>
          </a:r>
          <a:r>
            <a:rPr lang="en-GB" sz="1400" b="1" kern="1200" dirty="0" err="1">
              <a:solidFill>
                <a:srgbClr val="FF0000"/>
              </a:solidFill>
              <a:latin typeface="Trebuchet MS"/>
              <a:ea typeface="+mn-ea"/>
              <a:cs typeface="+mn-cs"/>
            </a:rPr>
            <a:t>Rishqyrtimi</a:t>
          </a:r>
          <a:endParaRPr lang="en-GB" sz="1400" b="1" kern="1200" dirty="0">
            <a:solidFill>
              <a:srgbClr val="FF0000"/>
            </a:solidFill>
            <a:latin typeface="Trebuchet MS"/>
            <a:ea typeface="+mn-ea"/>
            <a:cs typeface="+mn-cs"/>
          </a:endParaRP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a:xfrm>
          <a:off x="1412088" y="-15206"/>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t>
        <a:bodyPr/>
        <a:lstStyle/>
        <a:p>
          <a:endParaRPr lang="en-US"/>
        </a:p>
      </dgm:t>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66185" custScaleY="56758" custRadScaleRad="102626" custRadScaleInc="31303">
        <dgm:presLayoutVars>
          <dgm:bulletEnabled val="1"/>
        </dgm:presLayoutVars>
      </dgm:prSet>
      <dgm:spPr>
        <a:prstGeom prst="rect">
          <a:avLst/>
        </a:prstGeom>
      </dgm:spPr>
      <dgm:t>
        <a:bodyPr/>
        <a:lstStyle/>
        <a:p>
          <a:endParaRPr lang="en-US"/>
        </a:p>
      </dgm:t>
    </dgm:pt>
    <dgm:pt modelId="{9AC7FA8C-78FE-439C-9D41-E17276458413}" type="pres">
      <dgm:prSet presAssocID="{470200A8-3041-4EC7-AF3D-16AC05CEC737}" presName="sibTrans" presStyleLbl="node1" presStyleIdx="0" presStyleCnt="6"/>
      <dgm:spPr>
        <a:prstGeom prst="circularArrow">
          <a:avLst>
            <a:gd name="adj1" fmla="val 3985"/>
            <a:gd name="adj2" fmla="val 249976"/>
            <a:gd name="adj3" fmla="val 20675404"/>
            <a:gd name="adj4" fmla="val 19169848"/>
            <a:gd name="adj5" fmla="val 4650"/>
          </a:avLst>
        </a:prstGeom>
      </dgm:spPr>
      <dgm:t>
        <a:bodyPr/>
        <a:lstStyle/>
        <a:p>
          <a:endParaRPr lang="en-US"/>
        </a:p>
      </dgm:t>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90096">
        <dgm:presLayoutVars>
          <dgm:bulletEnabled val="1"/>
        </dgm:presLayoutVars>
      </dgm:prSet>
      <dgm:spPr>
        <a:prstGeom prst="rect">
          <a:avLst/>
        </a:prstGeom>
      </dgm:spPr>
      <dgm:t>
        <a:bodyPr/>
        <a:lstStyle/>
        <a:p>
          <a:endParaRPr lang="en-US"/>
        </a:p>
      </dgm:t>
    </dgm:pt>
    <dgm:pt modelId="{554730BA-EC14-4BCF-8B13-CD931BB1BE9B}" type="pres">
      <dgm:prSet presAssocID="{C6011175-C519-4708-9D9A-F55FC0BB340F}" presName="sibTrans" presStyleLbl="node1" presStyleIdx="1" presStyleCnt="6"/>
      <dgm:spPr>
        <a:prstGeom prst="circularArrow">
          <a:avLst>
            <a:gd name="adj1" fmla="val 3985"/>
            <a:gd name="adj2" fmla="val 249976"/>
            <a:gd name="adj3" fmla="val 2160448"/>
            <a:gd name="adj4" fmla="val 775548"/>
            <a:gd name="adj5" fmla="val 4650"/>
          </a:avLst>
        </a:prstGeom>
      </dgm:spPr>
      <dgm:t>
        <a:bodyPr/>
        <a:lstStyle/>
        <a:p>
          <a:endParaRPr lang="en-US"/>
        </a:p>
      </dgm:t>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dgm:presLayoutVars>
          <dgm:bulletEnabled val="1"/>
        </dgm:presLayoutVars>
      </dgm:prSet>
      <dgm:spPr>
        <a:prstGeom prst="rect">
          <a:avLst/>
        </a:prstGeom>
      </dgm:spPr>
      <dgm:t>
        <a:bodyPr/>
        <a:lstStyle/>
        <a:p>
          <a:endParaRPr lang="en-US"/>
        </a:p>
      </dgm:t>
    </dgm:pt>
    <dgm:pt modelId="{CDB40D64-E404-47FF-8FCA-FEFEF95DFFD8}" type="pres">
      <dgm:prSet presAssocID="{6675253C-DBEE-44FA-A411-50CF1BA5493F}" presName="sibTrans" presStyleLbl="node1" presStyleIdx="2" presStyleCnt="6"/>
      <dgm:spPr>
        <a:prstGeom prst="circularArrow">
          <a:avLst>
            <a:gd name="adj1" fmla="val 3985"/>
            <a:gd name="adj2" fmla="val 249976"/>
            <a:gd name="adj3" fmla="val 5854291"/>
            <a:gd name="adj4" fmla="val 4581290"/>
            <a:gd name="adj5" fmla="val 4650"/>
          </a:avLst>
        </a:prstGeom>
      </dgm:spPr>
      <dgm:t>
        <a:bodyPr/>
        <a:lstStyle/>
        <a:p>
          <a:endParaRPr lang="en-US"/>
        </a:p>
      </dgm:t>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a:prstGeom prst="rect">
          <a:avLst/>
        </a:prstGeom>
      </dgm:spPr>
      <dgm:t>
        <a:bodyPr/>
        <a:lstStyle/>
        <a:p>
          <a:endParaRPr lang="en-US"/>
        </a:p>
      </dgm:t>
    </dgm:pt>
    <dgm:pt modelId="{CA78A1ED-8929-4F23-AB27-B869B8CD46F1}" type="pres">
      <dgm:prSet presAssocID="{EE2CB0A5-E24E-4A7F-8F3B-0C897051BEA7}" presName="sibTrans" presStyleLbl="node1" presStyleIdx="3" presStyleCnt="6"/>
      <dgm:spPr>
        <a:prstGeom prst="circularArrow">
          <a:avLst>
            <a:gd name="adj1" fmla="val 3985"/>
            <a:gd name="adj2" fmla="val 249976"/>
            <a:gd name="adj3" fmla="val 9774476"/>
            <a:gd name="adj4" fmla="val 8402025"/>
            <a:gd name="adj5" fmla="val 4650"/>
          </a:avLst>
        </a:prstGeom>
      </dgm:spPr>
      <dgm:t>
        <a:bodyPr/>
        <a:lstStyle/>
        <a:p>
          <a:endParaRPr lang="en-US"/>
        </a:p>
      </dgm:t>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208052" custRadScaleRad="108011" custRadScaleInc="-5261">
        <dgm:presLayoutVars>
          <dgm:bulletEnabled val="1"/>
        </dgm:presLayoutVars>
      </dgm:prSet>
      <dgm:spPr>
        <a:prstGeom prst="rect">
          <a:avLst/>
        </a:prstGeom>
      </dgm:spPr>
      <dgm:t>
        <a:bodyPr/>
        <a:lstStyle/>
        <a:p>
          <a:endParaRPr lang="en-US"/>
        </a:p>
      </dgm:t>
    </dgm:pt>
    <dgm:pt modelId="{A97DB7EA-043B-46CB-AC06-6240ED477A3A}" type="pres">
      <dgm:prSet presAssocID="{ADF6EE7E-5479-4B5A-BD83-98FA04D54B31}" presName="sibTrans" presStyleLbl="node1" presStyleIdx="4" presStyleCnt="6"/>
      <dgm:spPr>
        <a:prstGeom prst="circularArrow">
          <a:avLst>
            <a:gd name="adj1" fmla="val 3985"/>
            <a:gd name="adj2" fmla="val 249976"/>
            <a:gd name="adj3" fmla="val 12947999"/>
            <a:gd name="adj4" fmla="val 11575548"/>
            <a:gd name="adj5" fmla="val 4650"/>
          </a:avLst>
        </a:prstGeom>
      </dgm:spPr>
      <dgm:t>
        <a:bodyPr/>
        <a:lstStyle/>
        <a:p>
          <a:endParaRPr lang="en-US"/>
        </a:p>
      </dgm:t>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a:prstGeom prst="rect">
          <a:avLst/>
        </a:prstGeom>
      </dgm:spPr>
      <dgm:t>
        <a:bodyPr/>
        <a:lstStyle/>
        <a:p>
          <a:endParaRPr lang="en-US"/>
        </a:p>
      </dgm:t>
    </dgm:pt>
    <dgm:pt modelId="{3063A777-B14C-4C13-B972-D22125A6BB87}" type="pres">
      <dgm:prSet presAssocID="{2F94230A-F45F-4C7B-9BD6-E241D7F894DC}" presName="sibTrans" presStyleLbl="node1" presStyleIdx="5" presStyleCnt="6"/>
      <dgm:spPr>
        <a:prstGeom prst="circularArrow">
          <a:avLst>
            <a:gd name="adj1" fmla="val 3985"/>
            <a:gd name="adj2" fmla="val 249976"/>
            <a:gd name="adj3" fmla="val 16649491"/>
            <a:gd name="adj4" fmla="val 15534537"/>
            <a:gd name="adj5" fmla="val 4650"/>
          </a:avLst>
        </a:prstGeom>
      </dgm:spPr>
      <dgm:t>
        <a:bodyPr/>
        <a:lstStyle/>
        <a:p>
          <a:endParaRPr lang="en-US"/>
        </a:p>
      </dgm:t>
    </dgm:pt>
  </dgm:ptLst>
  <dgm:cxnLst>
    <dgm:cxn modelId="{2433AED9-9923-4999-B83F-E54735D193F8}" type="presOf" srcId="{30431E15-68ED-4E8A-A0D7-7F14AAE9A5FE}" destId="{24A4F2DE-7C25-434C-BD96-88D49216697F}" srcOrd="0" destOrd="0" presId="urn:microsoft.com/office/officeart/2005/8/layout/cycle1"/>
    <dgm:cxn modelId="{C37FE78D-81E6-4735-B8D0-425B714658A1}" type="presOf" srcId="{EE2CB0A5-E24E-4A7F-8F3B-0C897051BEA7}" destId="{CA78A1ED-8929-4F23-AB27-B869B8CD46F1}" srcOrd="0" destOrd="0" presId="urn:microsoft.com/office/officeart/2005/8/layout/cycle1"/>
    <dgm:cxn modelId="{0A8F9191-B087-4849-97D5-768C57BF305B}" type="presOf" srcId="{AC8F8CB2-539D-4F28-9E6D-131474800816}" destId="{C0595495-4005-42C5-98B3-CD0CA7FB62CE}" srcOrd="0" destOrd="0" presId="urn:microsoft.com/office/officeart/2005/8/layout/cycle1"/>
    <dgm:cxn modelId="{889015AB-9461-4893-9AC4-8899579CD845}" srcId="{6094BA93-A91B-44B4-820F-25170C436612}" destId="{907F7144-7987-4FCF-ACB9-BE0581384DBA}" srcOrd="5" destOrd="0" parTransId="{5B793F98-FCF1-49BB-A175-FD538D865AE9}" sibTransId="{2F94230A-F45F-4C7B-9BD6-E241D7F894DC}"/>
    <dgm:cxn modelId="{92B2F7DF-C19D-4CFC-99C9-460E00A8A23B}" srcId="{6094BA93-A91B-44B4-820F-25170C436612}" destId="{A0D5FEDE-ACAD-49EE-BEAC-5D6E1D785AED}" srcOrd="1" destOrd="0" parTransId="{401DDC2E-286A-490D-9CE1-0A2BC523CB27}" sibTransId="{C6011175-C519-4708-9D9A-F55FC0BB340F}"/>
    <dgm:cxn modelId="{D462AC6D-2D56-4CA9-8CA5-B236ACA94FB6}" srcId="{6094BA93-A91B-44B4-820F-25170C436612}" destId="{AC8F8CB2-539D-4F28-9E6D-131474800816}" srcOrd="0" destOrd="0" parTransId="{18C6B9CE-5953-49E8-8BD2-026BF5B6C4F8}" sibTransId="{470200A8-3041-4EC7-AF3D-16AC05CEC737}"/>
    <dgm:cxn modelId="{8C86702C-6504-4C93-B3AB-BA10406A3EDF}" srcId="{6094BA93-A91B-44B4-820F-25170C436612}" destId="{FE47E3B0-CA9A-4695-86F9-04B0E892D7AC}" srcOrd="4" destOrd="0" parTransId="{B14A1B28-8D2C-4DD4-9B2B-CC196FA8F232}" sibTransId="{ADF6EE7E-5479-4B5A-BD83-98FA04D54B31}"/>
    <dgm:cxn modelId="{63DFF6E6-BD7E-44EA-9C22-711D227BC882}" type="presOf" srcId="{A0D5FEDE-ACAD-49EE-BEAC-5D6E1D785AED}" destId="{A3E359ED-BF01-4D07-AB45-1211704F9C08}" srcOrd="0" destOrd="0" presId="urn:microsoft.com/office/officeart/2005/8/layout/cycle1"/>
    <dgm:cxn modelId="{41BDE970-CBA1-4E8A-A5BB-8903C3F524C1}" srcId="{6094BA93-A91B-44B4-820F-25170C436612}" destId="{0F5A9128-63C6-4B4C-8AEF-A27C9DCFF3F2}" srcOrd="2" destOrd="0" parTransId="{74053A85-4D4F-4CE4-B9A5-0FF6CC5D6AB6}" sibTransId="{6675253C-DBEE-44FA-A411-50CF1BA5493F}"/>
    <dgm:cxn modelId="{DF874DFA-8441-4B28-897B-413F6E88C7AF}" type="presOf" srcId="{FE47E3B0-CA9A-4695-86F9-04B0E892D7AC}" destId="{DD6ECE71-F0A4-48CA-BA5A-22DAAD59C385}" srcOrd="0" destOrd="0" presId="urn:microsoft.com/office/officeart/2005/8/layout/cycle1"/>
    <dgm:cxn modelId="{C7876FD6-5E27-4CE0-8868-B60DC3554C6E}" type="presOf" srcId="{470200A8-3041-4EC7-AF3D-16AC05CEC737}" destId="{9AC7FA8C-78FE-439C-9D41-E17276458413}" srcOrd="0" destOrd="0" presId="urn:microsoft.com/office/officeart/2005/8/layout/cycle1"/>
    <dgm:cxn modelId="{B1A585B2-1D0A-4E2B-BE3B-BC5DC55B5938}" type="presOf" srcId="{ADF6EE7E-5479-4B5A-BD83-98FA04D54B31}" destId="{A97DB7EA-043B-46CB-AC06-6240ED477A3A}" srcOrd="0" destOrd="0" presId="urn:microsoft.com/office/officeart/2005/8/layout/cycle1"/>
    <dgm:cxn modelId="{031249A7-D130-4AAD-862C-80CE5053672A}" type="presOf" srcId="{907F7144-7987-4FCF-ACB9-BE0581384DBA}" destId="{51D52931-8043-4570-8843-371CFFB17756}" srcOrd="0" destOrd="0" presId="urn:microsoft.com/office/officeart/2005/8/layout/cycle1"/>
    <dgm:cxn modelId="{B9711850-2471-4771-88F2-9DF324A589C0}" type="presOf" srcId="{0F5A9128-63C6-4B4C-8AEF-A27C9DCFF3F2}" destId="{05F265C6-0B55-41EC-AD47-6F79B497EFA2}"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B13F0992-F407-4D79-963C-51741D977296}" type="presOf" srcId="{C6011175-C519-4708-9D9A-F55FC0BB340F}" destId="{554730BA-EC14-4BCF-8B13-CD931BB1BE9B}" srcOrd="0" destOrd="0" presId="urn:microsoft.com/office/officeart/2005/8/layout/cycle1"/>
    <dgm:cxn modelId="{F8283F63-0B59-4753-8959-89512049C25E}" type="presOf" srcId="{6675253C-DBEE-44FA-A411-50CF1BA5493F}" destId="{CDB40D64-E404-47FF-8FCA-FEFEF95DFFD8}" srcOrd="0" destOrd="0" presId="urn:microsoft.com/office/officeart/2005/8/layout/cycle1"/>
    <dgm:cxn modelId="{6680DD39-7A1C-48B9-8BA9-32687A3A1EA3}" type="presOf" srcId="{2F94230A-F45F-4C7B-9BD6-E241D7F894DC}" destId="{3063A777-B14C-4C13-B972-D22125A6BB87}" srcOrd="0" destOrd="0" presId="urn:microsoft.com/office/officeart/2005/8/layout/cycle1"/>
    <dgm:cxn modelId="{68C94C32-AF37-4F1A-9EF6-2CC3EC6B8FD7}" type="presOf" srcId="{6094BA93-A91B-44B4-820F-25170C436612}" destId="{A188E204-5117-4BF6-BFFD-4F10599C98DE}" srcOrd="0" destOrd="0" presId="urn:microsoft.com/office/officeart/2005/8/layout/cycle1"/>
    <dgm:cxn modelId="{AC168755-4C0B-4BD3-B548-1CABB2E677DD}" type="presParOf" srcId="{A188E204-5117-4BF6-BFFD-4F10599C98DE}" destId="{DD5C914C-EB1C-46A8-9C1C-B35CD9F1A9A8}" srcOrd="0" destOrd="0" presId="urn:microsoft.com/office/officeart/2005/8/layout/cycle1"/>
    <dgm:cxn modelId="{B009C82C-262B-4402-917E-69F076F0E5BA}" type="presParOf" srcId="{A188E204-5117-4BF6-BFFD-4F10599C98DE}" destId="{C0595495-4005-42C5-98B3-CD0CA7FB62CE}" srcOrd="1" destOrd="0" presId="urn:microsoft.com/office/officeart/2005/8/layout/cycle1"/>
    <dgm:cxn modelId="{FEB3A769-CFCC-4B60-8DC0-77F320404C06}" type="presParOf" srcId="{A188E204-5117-4BF6-BFFD-4F10599C98DE}" destId="{9AC7FA8C-78FE-439C-9D41-E17276458413}" srcOrd="2" destOrd="0" presId="urn:microsoft.com/office/officeart/2005/8/layout/cycle1"/>
    <dgm:cxn modelId="{7FE4F095-7DB2-40BA-9FD1-25CA20245079}" type="presParOf" srcId="{A188E204-5117-4BF6-BFFD-4F10599C98DE}" destId="{56C52629-CAEA-4771-AE2C-857DB3CF0496}" srcOrd="3" destOrd="0" presId="urn:microsoft.com/office/officeart/2005/8/layout/cycle1"/>
    <dgm:cxn modelId="{484D9AA4-B122-4B27-80AD-3BE8A7D8482D}" type="presParOf" srcId="{A188E204-5117-4BF6-BFFD-4F10599C98DE}" destId="{A3E359ED-BF01-4D07-AB45-1211704F9C08}" srcOrd="4" destOrd="0" presId="urn:microsoft.com/office/officeart/2005/8/layout/cycle1"/>
    <dgm:cxn modelId="{85266D6C-DEC4-48FE-A5E2-0FAE2EF57136}" type="presParOf" srcId="{A188E204-5117-4BF6-BFFD-4F10599C98DE}" destId="{554730BA-EC14-4BCF-8B13-CD931BB1BE9B}" srcOrd="5" destOrd="0" presId="urn:microsoft.com/office/officeart/2005/8/layout/cycle1"/>
    <dgm:cxn modelId="{8B2881A3-DE7C-4EFF-B7E3-8AED9B11FA2E}" type="presParOf" srcId="{A188E204-5117-4BF6-BFFD-4F10599C98DE}" destId="{18021A85-CE3E-4F34-B255-CA42A4E21DBC}" srcOrd="6" destOrd="0" presId="urn:microsoft.com/office/officeart/2005/8/layout/cycle1"/>
    <dgm:cxn modelId="{AEB81C8C-A023-4344-85DD-96741E3E0406}" type="presParOf" srcId="{A188E204-5117-4BF6-BFFD-4F10599C98DE}" destId="{05F265C6-0B55-41EC-AD47-6F79B497EFA2}" srcOrd="7" destOrd="0" presId="urn:microsoft.com/office/officeart/2005/8/layout/cycle1"/>
    <dgm:cxn modelId="{5712B6E0-260B-4681-9034-4AF64E6762A7}" type="presParOf" srcId="{A188E204-5117-4BF6-BFFD-4F10599C98DE}" destId="{CDB40D64-E404-47FF-8FCA-FEFEF95DFFD8}" srcOrd="8" destOrd="0" presId="urn:microsoft.com/office/officeart/2005/8/layout/cycle1"/>
    <dgm:cxn modelId="{762F7DE5-F707-41FF-AC41-F4FF1E2FF7B8}" type="presParOf" srcId="{A188E204-5117-4BF6-BFFD-4F10599C98DE}" destId="{CBF03336-786A-4235-B950-7725F8AB6FF3}" srcOrd="9" destOrd="0" presId="urn:microsoft.com/office/officeart/2005/8/layout/cycle1"/>
    <dgm:cxn modelId="{5C5C404A-3C08-463D-B030-E275A007618C}" type="presParOf" srcId="{A188E204-5117-4BF6-BFFD-4F10599C98DE}" destId="{24A4F2DE-7C25-434C-BD96-88D49216697F}" srcOrd="10" destOrd="0" presId="urn:microsoft.com/office/officeart/2005/8/layout/cycle1"/>
    <dgm:cxn modelId="{F11A9210-E263-45AE-8E12-B48A0729C06A}" type="presParOf" srcId="{A188E204-5117-4BF6-BFFD-4F10599C98DE}" destId="{CA78A1ED-8929-4F23-AB27-B869B8CD46F1}" srcOrd="11" destOrd="0" presId="urn:microsoft.com/office/officeart/2005/8/layout/cycle1"/>
    <dgm:cxn modelId="{79D00681-B177-47FB-BA92-41BA17468BB8}" type="presParOf" srcId="{A188E204-5117-4BF6-BFFD-4F10599C98DE}" destId="{0562DE67-0FA0-4324-B257-7E3570C38CA9}" srcOrd="12" destOrd="0" presId="urn:microsoft.com/office/officeart/2005/8/layout/cycle1"/>
    <dgm:cxn modelId="{39E22381-E324-4335-A26A-8D5B7803E471}" type="presParOf" srcId="{A188E204-5117-4BF6-BFFD-4F10599C98DE}" destId="{DD6ECE71-F0A4-48CA-BA5A-22DAAD59C385}" srcOrd="13" destOrd="0" presId="urn:microsoft.com/office/officeart/2005/8/layout/cycle1"/>
    <dgm:cxn modelId="{B6B57358-778D-46AB-8F44-7EF84C325576}" type="presParOf" srcId="{A188E204-5117-4BF6-BFFD-4F10599C98DE}" destId="{A97DB7EA-043B-46CB-AC06-6240ED477A3A}" srcOrd="14" destOrd="0" presId="urn:microsoft.com/office/officeart/2005/8/layout/cycle1"/>
    <dgm:cxn modelId="{38BF3B7F-49E8-4724-92EE-09CAB6C77738}" type="presParOf" srcId="{A188E204-5117-4BF6-BFFD-4F10599C98DE}" destId="{AF8089C4-AC31-48C5-ABFC-09DCD455937B}" srcOrd="15" destOrd="0" presId="urn:microsoft.com/office/officeart/2005/8/layout/cycle1"/>
    <dgm:cxn modelId="{8063224F-2C34-4E5B-83E0-D3BAD3F6AB7D}" type="presParOf" srcId="{A188E204-5117-4BF6-BFFD-4F10599C98DE}" destId="{51D52931-8043-4570-8843-371CFFB17756}" srcOrd="16" destOrd="0" presId="urn:microsoft.com/office/officeart/2005/8/layout/cycle1"/>
    <dgm:cxn modelId="{480CD78D-8EA2-4454-9301-CFC279AC95B4}"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dgm:t>
        <a:bodyPr/>
        <a:lstStyle/>
        <a:p>
          <a:r>
            <a:rPr lang="sq-AL" sz="1600" b="0" noProof="0" dirty="0">
              <a:solidFill>
                <a:srgbClr val="0000FF"/>
              </a:solidFill>
            </a:rPr>
            <a:t>Identifikimi </a:t>
          </a:r>
          <a:r>
            <a:rPr lang="en-GB" sz="1600" b="0" noProof="0" dirty="0" err="1">
              <a:solidFill>
                <a:srgbClr val="0000FF"/>
              </a:solidFill>
            </a:rPr>
            <a:t>i</a:t>
          </a:r>
          <a:r>
            <a:rPr lang="en-GB" sz="1600" b="0" noProof="0" dirty="0">
              <a:solidFill>
                <a:srgbClr val="0000FF"/>
              </a:solidFill>
            </a:rPr>
            <a:t> </a:t>
          </a:r>
          <a:r>
            <a:rPr lang="sq-AL" sz="1600" b="0" noProof="0" dirty="0">
              <a:solidFill>
                <a:srgbClr val="0000FF"/>
              </a:solidFill>
            </a:rPr>
            <a:t>Projektit </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sq-AL" sz="1600" b="0" noProof="0" dirty="0">
              <a:solidFill>
                <a:srgbClr val="0000FF"/>
              </a:solidFill>
            </a:rPr>
            <a:t>Përgatitja</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0" noProof="0" dirty="0">
              <a:solidFill>
                <a:srgbClr val="0000FF"/>
              </a:solidFill>
            </a:rPr>
            <a:t>Vlerësimi </a:t>
          </a:r>
          <a:r>
            <a:rPr lang="en-US" sz="1600" b="0" noProof="0" dirty="0" err="1">
              <a:solidFill>
                <a:srgbClr val="0000FF"/>
              </a:solidFill>
            </a:rPr>
            <a:t>i</a:t>
          </a:r>
          <a:r>
            <a:rPr lang="sq-AL" sz="1600" b="0" noProof="0" dirty="0">
              <a:solidFill>
                <a:srgbClr val="0000FF"/>
              </a:solidFill>
            </a:rPr>
            <a:t> projektit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0" noProof="0" dirty="0">
              <a:solidFill>
                <a:srgbClr val="0000FF"/>
              </a:solidFill>
            </a:rPr>
            <a:t>Marrëveshja për Negocim dhe Kredi</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907F7144-7987-4FCF-ACB9-BE0581384DBA}">
      <dgm:prSet phldrT="[Text]" custT="1"/>
      <dgm:spPr/>
      <dgm:t>
        <a:bodyPr/>
        <a:lstStyle/>
        <a:p>
          <a:r>
            <a:rPr lang="sq-AL" sz="1600" b="1" noProof="0" dirty="0">
              <a:ln>
                <a:solidFill>
                  <a:srgbClr val="FF0000"/>
                </a:solidFill>
              </a:ln>
              <a:solidFill>
                <a:srgbClr val="0000FF"/>
              </a:solidFill>
            </a:rPr>
            <a:t>Monitorimi</a:t>
          </a:r>
        </a:p>
        <a:p>
          <a:r>
            <a:rPr lang="sq-AL" sz="1600" b="1" noProof="0" dirty="0">
              <a:ln>
                <a:solidFill>
                  <a:srgbClr val="FF0000"/>
                </a:solidFill>
              </a:ln>
              <a:solidFill>
                <a:srgbClr val="0000FF"/>
              </a:solidFill>
            </a:rPr>
            <a:t>&amp; Shqyrtimi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0E1ABB33-9FC1-4427-84E6-A7485D9A988E}">
      <dgm:prSet phldrT="[Text]" custT="1"/>
      <dgm:spPr/>
      <dgm:t>
        <a:bodyPr/>
        <a:lstStyle/>
        <a:p>
          <a:r>
            <a:rPr lang="sq-AL" sz="1600" b="0" noProof="0" dirty="0">
              <a:solidFill>
                <a:srgbClr val="0000FF"/>
              </a:solidFill>
            </a:rPr>
            <a:t>Zbatimi </a:t>
          </a:r>
          <a:endParaRPr lang="en-GB" sz="1600" b="0" noProof="0" dirty="0">
            <a:solidFill>
              <a:srgbClr val="0000FF"/>
            </a:solidFill>
          </a:endParaRPr>
        </a:p>
        <a:p>
          <a:r>
            <a:rPr lang="en-US" sz="1600" b="0" noProof="0" dirty="0" err="1">
              <a:solidFill>
                <a:srgbClr val="0000FF"/>
              </a:solidFill>
            </a:rPr>
            <a:t>i</a:t>
          </a:r>
          <a:r>
            <a:rPr lang="sq-AL" sz="1600" b="0" noProof="0" dirty="0">
              <a:solidFill>
                <a:srgbClr val="0000FF"/>
              </a:solidFill>
            </a:rPr>
            <a:t> Projektit</a:t>
          </a:r>
        </a:p>
      </dgm:t>
    </dgm:pt>
    <dgm:pt modelId="{72AD78DB-B002-441F-A649-E2F6C652EE9F}" type="parTrans" cxnId="{4B330699-630F-4757-9E0C-A7E65E4C1770}">
      <dgm:prSet/>
      <dgm:spPr/>
      <dgm:t>
        <a:bodyPr/>
        <a:lstStyle/>
        <a:p>
          <a:endParaRPr lang="en-US"/>
        </a:p>
      </dgm:t>
    </dgm:pt>
    <dgm:pt modelId="{430C6C57-4CBF-47DF-9095-0364942E2C9E}" type="sibTrans" cxnId="{4B330699-630F-4757-9E0C-A7E65E4C1770}">
      <dgm:prSet/>
      <dgm:spPr/>
      <dgm:t>
        <a:bodyPr/>
        <a:lstStyle/>
        <a:p>
          <a:endParaRPr lang="en-US"/>
        </a:p>
      </dgm:t>
    </dgm:pt>
    <dgm:pt modelId="{A188E204-5117-4BF6-BFFD-4F10599C98DE}" type="pres">
      <dgm:prSet presAssocID="{6094BA93-A91B-44B4-820F-25170C436612}" presName="cycle" presStyleCnt="0">
        <dgm:presLayoutVars>
          <dgm:dir/>
          <dgm:resizeHandles val="exact"/>
        </dgm:presLayoutVars>
      </dgm:prSet>
      <dgm:spPr/>
      <dgm:t>
        <a:bodyPr/>
        <a:lstStyle/>
        <a:p>
          <a:endParaRPr lang="en-US"/>
        </a:p>
      </dgm:t>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72771" custScaleY="74887" custRadScaleRad="96375" custRadScaleInc="-6550">
        <dgm:presLayoutVars>
          <dgm:bulletEnabled val="1"/>
        </dgm:presLayoutVars>
      </dgm:prSet>
      <dgm:spPr/>
      <dgm:t>
        <a:bodyPr/>
        <a:lstStyle/>
        <a:p>
          <a:endParaRPr lang="en-US"/>
        </a:p>
      </dgm:t>
    </dgm:pt>
    <dgm:pt modelId="{9AC7FA8C-78FE-439C-9D41-E17276458413}" type="pres">
      <dgm:prSet presAssocID="{470200A8-3041-4EC7-AF3D-16AC05CEC737}" presName="sibTrans" presStyleLbl="node1" presStyleIdx="0" presStyleCnt="6"/>
      <dgm:spPr/>
      <dgm:t>
        <a:bodyPr/>
        <a:lstStyle/>
        <a:p>
          <a:endParaRPr lang="en-US"/>
        </a:p>
      </dgm:t>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45494" custScaleY="57193" custRadScaleRad="101392" custRadScaleInc="15182">
        <dgm:presLayoutVars>
          <dgm:bulletEnabled val="1"/>
        </dgm:presLayoutVars>
      </dgm:prSet>
      <dgm:spPr/>
      <dgm:t>
        <a:bodyPr/>
        <a:lstStyle/>
        <a:p>
          <a:endParaRPr lang="en-US"/>
        </a:p>
      </dgm:t>
    </dgm:pt>
    <dgm:pt modelId="{554730BA-EC14-4BCF-8B13-CD931BB1BE9B}" type="pres">
      <dgm:prSet presAssocID="{C6011175-C519-4708-9D9A-F55FC0BB340F}" presName="sibTrans" presStyleLbl="node1" presStyleIdx="1" presStyleCnt="6"/>
      <dgm:spPr/>
      <dgm:t>
        <a:bodyPr/>
        <a:lstStyle/>
        <a:p>
          <a:endParaRPr lang="en-US"/>
        </a:p>
      </dgm:t>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49192">
        <dgm:presLayoutVars>
          <dgm:bulletEnabled val="1"/>
        </dgm:presLayoutVars>
      </dgm:prSet>
      <dgm:spPr/>
      <dgm:t>
        <a:bodyPr/>
        <a:lstStyle/>
        <a:p>
          <a:endParaRPr lang="en-US"/>
        </a:p>
      </dgm:t>
    </dgm:pt>
    <dgm:pt modelId="{CDB40D64-E404-47FF-8FCA-FEFEF95DFFD8}" type="pres">
      <dgm:prSet presAssocID="{6675253C-DBEE-44FA-A411-50CF1BA5493F}" presName="sibTrans" presStyleLbl="node1" presStyleIdx="2" presStyleCnt="6"/>
      <dgm:spPr/>
      <dgm:t>
        <a:bodyPr/>
        <a:lstStyle/>
        <a:p>
          <a:endParaRPr lang="en-US"/>
        </a:p>
      </dgm:t>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68536">
        <dgm:presLayoutVars>
          <dgm:bulletEnabled val="1"/>
        </dgm:presLayoutVars>
      </dgm:prSet>
      <dgm:spPr/>
      <dgm:t>
        <a:bodyPr/>
        <a:lstStyle/>
        <a:p>
          <a:endParaRPr lang="en-US"/>
        </a:p>
      </dgm:t>
    </dgm:pt>
    <dgm:pt modelId="{CA78A1ED-8929-4F23-AB27-B869B8CD46F1}" type="pres">
      <dgm:prSet presAssocID="{EE2CB0A5-E24E-4A7F-8F3B-0C897051BEA7}" presName="sibTrans" presStyleLbl="node1" presStyleIdx="3" presStyleCnt="6"/>
      <dgm:spPr/>
      <dgm:t>
        <a:bodyPr/>
        <a:lstStyle/>
        <a:p>
          <a:endParaRPr lang="en-US"/>
        </a:p>
      </dgm:t>
    </dgm:pt>
    <dgm:pt modelId="{2A36B14D-C904-402E-9902-455218857392}" type="pres">
      <dgm:prSet presAssocID="{0E1ABB33-9FC1-4427-84E6-A7485D9A988E}" presName="dummy" presStyleCnt="0"/>
      <dgm:spPr/>
    </dgm:pt>
    <dgm:pt modelId="{1D1BC1A8-68CC-4302-A404-F78754CA9D29}" type="pres">
      <dgm:prSet presAssocID="{0E1ABB33-9FC1-4427-84E6-A7485D9A988E}" presName="node" presStyleLbl="revTx" presStyleIdx="4" presStyleCnt="6" custScaleX="120363">
        <dgm:presLayoutVars>
          <dgm:bulletEnabled val="1"/>
        </dgm:presLayoutVars>
      </dgm:prSet>
      <dgm:spPr/>
      <dgm:t>
        <a:bodyPr/>
        <a:lstStyle/>
        <a:p>
          <a:endParaRPr lang="en-US"/>
        </a:p>
      </dgm:t>
    </dgm:pt>
    <dgm:pt modelId="{B996BEA5-B06A-4546-83C3-75ACA1B9234D}" type="pres">
      <dgm:prSet presAssocID="{430C6C57-4CBF-47DF-9095-0364942E2C9E}" presName="sibTrans" presStyleLbl="node1" presStyleIdx="4" presStyleCnt="6"/>
      <dgm:spPr/>
      <dgm:t>
        <a:bodyPr/>
        <a:lstStyle/>
        <a:p>
          <a:endParaRPr lang="en-US"/>
        </a:p>
      </dgm:t>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8103" custRadScaleRad="104253" custRadScaleInc="28353">
        <dgm:presLayoutVars>
          <dgm:bulletEnabled val="1"/>
        </dgm:presLayoutVars>
      </dgm:prSet>
      <dgm:spPr/>
      <dgm:t>
        <a:bodyPr/>
        <a:lstStyle/>
        <a:p>
          <a:endParaRPr lang="en-US"/>
        </a:p>
      </dgm:t>
    </dgm:pt>
    <dgm:pt modelId="{3063A777-B14C-4C13-B972-D22125A6BB87}" type="pres">
      <dgm:prSet presAssocID="{2F94230A-F45F-4C7B-9BD6-E241D7F894DC}" presName="sibTrans" presStyleLbl="node1" presStyleIdx="5" presStyleCnt="6" custScaleY="92653"/>
      <dgm:spPr/>
      <dgm:t>
        <a:bodyPr/>
        <a:lstStyle/>
        <a:p>
          <a:endParaRPr lang="en-US"/>
        </a:p>
      </dgm:t>
    </dgm:pt>
  </dgm:ptLst>
  <dgm:cxnLst>
    <dgm:cxn modelId="{99AA1C56-D062-4CC2-9C3B-D87CC20DDA9A}" type="presOf" srcId="{2F94230A-F45F-4C7B-9BD6-E241D7F894DC}" destId="{3063A777-B14C-4C13-B972-D22125A6BB87}" srcOrd="0" destOrd="0" presId="urn:microsoft.com/office/officeart/2005/8/layout/cycle1"/>
    <dgm:cxn modelId="{4B330699-630F-4757-9E0C-A7E65E4C1770}" srcId="{6094BA93-A91B-44B4-820F-25170C436612}" destId="{0E1ABB33-9FC1-4427-84E6-A7485D9A988E}" srcOrd="4" destOrd="0" parTransId="{72AD78DB-B002-441F-A649-E2F6C652EE9F}" sibTransId="{430C6C57-4CBF-47DF-9095-0364942E2C9E}"/>
    <dgm:cxn modelId="{889015AB-9461-4893-9AC4-8899579CD845}" srcId="{6094BA93-A91B-44B4-820F-25170C436612}" destId="{907F7144-7987-4FCF-ACB9-BE0581384DBA}" srcOrd="5" destOrd="0" parTransId="{5B793F98-FCF1-49BB-A175-FD538D865AE9}" sibTransId="{2F94230A-F45F-4C7B-9BD6-E241D7F894DC}"/>
    <dgm:cxn modelId="{92B2F7DF-C19D-4CFC-99C9-460E00A8A23B}" srcId="{6094BA93-A91B-44B4-820F-25170C436612}" destId="{A0D5FEDE-ACAD-49EE-BEAC-5D6E1D785AED}" srcOrd="1" destOrd="0" parTransId="{401DDC2E-286A-490D-9CE1-0A2BC523CB27}" sibTransId="{C6011175-C519-4708-9D9A-F55FC0BB340F}"/>
    <dgm:cxn modelId="{65CC6240-CF53-4730-894F-C9A1C3212B5D}" type="presOf" srcId="{907F7144-7987-4FCF-ACB9-BE0581384DBA}" destId="{51D52931-8043-4570-8843-371CFFB17756}"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7AC36697-443F-4219-B83A-DE3CD39C5162}" type="presOf" srcId="{6094BA93-A91B-44B4-820F-25170C436612}" destId="{A188E204-5117-4BF6-BFFD-4F10599C98DE}" srcOrd="0" destOrd="0" presId="urn:microsoft.com/office/officeart/2005/8/layout/cycle1"/>
    <dgm:cxn modelId="{AEED3889-F7D2-4E3E-B3FE-D51EB6C8AB89}" type="presOf" srcId="{6675253C-DBEE-44FA-A411-50CF1BA5493F}" destId="{CDB40D64-E404-47FF-8FCA-FEFEF95DFFD8}" srcOrd="0" destOrd="0" presId="urn:microsoft.com/office/officeart/2005/8/layout/cycle1"/>
    <dgm:cxn modelId="{41BDE970-CBA1-4E8A-A5BB-8903C3F524C1}" srcId="{6094BA93-A91B-44B4-820F-25170C436612}" destId="{0F5A9128-63C6-4B4C-8AEF-A27C9DCFF3F2}" srcOrd="2" destOrd="0" parTransId="{74053A85-4D4F-4CE4-B9A5-0FF6CC5D6AB6}" sibTransId="{6675253C-DBEE-44FA-A411-50CF1BA5493F}"/>
    <dgm:cxn modelId="{B9113749-9634-462B-AFAD-2C5770B4264C}" type="presOf" srcId="{EE2CB0A5-E24E-4A7F-8F3B-0C897051BEA7}" destId="{CA78A1ED-8929-4F23-AB27-B869B8CD46F1}" srcOrd="0" destOrd="0" presId="urn:microsoft.com/office/officeart/2005/8/layout/cycle1"/>
    <dgm:cxn modelId="{792038ED-6F96-42B4-871D-2C5D5F2CF892}" type="presOf" srcId="{430C6C57-4CBF-47DF-9095-0364942E2C9E}" destId="{B996BEA5-B06A-4546-83C3-75ACA1B9234D}" srcOrd="0" destOrd="0" presId="urn:microsoft.com/office/officeart/2005/8/layout/cycle1"/>
    <dgm:cxn modelId="{0405541E-75EA-4A23-97ED-62904245EF85}" type="presOf" srcId="{C6011175-C519-4708-9D9A-F55FC0BB340F}" destId="{554730BA-EC14-4BCF-8B13-CD931BB1BE9B}" srcOrd="0" destOrd="0" presId="urn:microsoft.com/office/officeart/2005/8/layout/cycle1"/>
    <dgm:cxn modelId="{A74A370C-8A5D-4F1F-B31F-3C0297DC7F47}" type="presOf" srcId="{30431E15-68ED-4E8A-A0D7-7F14AAE9A5FE}" destId="{24A4F2DE-7C25-434C-BD96-88D49216697F}" srcOrd="0" destOrd="0" presId="urn:microsoft.com/office/officeart/2005/8/layout/cycle1"/>
    <dgm:cxn modelId="{E9D1D84C-3959-4714-BC09-AA912E671CB2}" type="presOf" srcId="{470200A8-3041-4EC7-AF3D-16AC05CEC737}" destId="{9AC7FA8C-78FE-439C-9D41-E17276458413}" srcOrd="0" destOrd="0" presId="urn:microsoft.com/office/officeart/2005/8/layout/cycle1"/>
    <dgm:cxn modelId="{0C4D534D-0E85-418F-A354-048F3F315666}" type="presOf" srcId="{A0D5FEDE-ACAD-49EE-BEAC-5D6E1D785AED}" destId="{A3E359ED-BF01-4D07-AB45-1211704F9C08}" srcOrd="0" destOrd="0" presId="urn:microsoft.com/office/officeart/2005/8/layout/cycle1"/>
    <dgm:cxn modelId="{9FE36659-5CD2-45DE-AA8A-5712B46A1342}" type="presOf" srcId="{0E1ABB33-9FC1-4427-84E6-A7485D9A988E}" destId="{1D1BC1A8-68CC-4302-A404-F78754CA9D29}"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54513C22-CFCF-4B3C-9890-92206369CC91}" type="presOf" srcId="{0F5A9128-63C6-4B4C-8AEF-A27C9DCFF3F2}" destId="{05F265C6-0B55-41EC-AD47-6F79B497EFA2}" srcOrd="0" destOrd="0" presId="urn:microsoft.com/office/officeart/2005/8/layout/cycle1"/>
    <dgm:cxn modelId="{940CD02C-54BA-46D9-B5F9-A5A17D71B8F4}" type="presOf" srcId="{AC8F8CB2-539D-4F28-9E6D-131474800816}" destId="{C0595495-4005-42C5-98B3-CD0CA7FB62CE}" srcOrd="0" destOrd="0" presId="urn:microsoft.com/office/officeart/2005/8/layout/cycle1"/>
    <dgm:cxn modelId="{3D945CAA-07AC-41DC-8129-7344BB3AA79D}" type="presParOf" srcId="{A188E204-5117-4BF6-BFFD-4F10599C98DE}" destId="{DD5C914C-EB1C-46A8-9C1C-B35CD9F1A9A8}" srcOrd="0" destOrd="0" presId="urn:microsoft.com/office/officeart/2005/8/layout/cycle1"/>
    <dgm:cxn modelId="{EFF9322E-9B6A-488A-A035-2A9395333664}" type="presParOf" srcId="{A188E204-5117-4BF6-BFFD-4F10599C98DE}" destId="{C0595495-4005-42C5-98B3-CD0CA7FB62CE}" srcOrd="1" destOrd="0" presId="urn:microsoft.com/office/officeart/2005/8/layout/cycle1"/>
    <dgm:cxn modelId="{C126249F-A1BF-48D4-B29B-6699B4700CB4}" type="presParOf" srcId="{A188E204-5117-4BF6-BFFD-4F10599C98DE}" destId="{9AC7FA8C-78FE-439C-9D41-E17276458413}" srcOrd="2" destOrd="0" presId="urn:microsoft.com/office/officeart/2005/8/layout/cycle1"/>
    <dgm:cxn modelId="{813E1721-A42F-4F66-BEB5-85BA5D76143E}" type="presParOf" srcId="{A188E204-5117-4BF6-BFFD-4F10599C98DE}" destId="{56C52629-CAEA-4771-AE2C-857DB3CF0496}" srcOrd="3" destOrd="0" presId="urn:microsoft.com/office/officeart/2005/8/layout/cycle1"/>
    <dgm:cxn modelId="{6B4AE1E7-CC39-444E-B2DE-7720D12F5E11}" type="presParOf" srcId="{A188E204-5117-4BF6-BFFD-4F10599C98DE}" destId="{A3E359ED-BF01-4D07-AB45-1211704F9C08}" srcOrd="4" destOrd="0" presId="urn:microsoft.com/office/officeart/2005/8/layout/cycle1"/>
    <dgm:cxn modelId="{E0B5B276-11CC-48A5-A054-91AB178D70BB}" type="presParOf" srcId="{A188E204-5117-4BF6-BFFD-4F10599C98DE}" destId="{554730BA-EC14-4BCF-8B13-CD931BB1BE9B}" srcOrd="5" destOrd="0" presId="urn:microsoft.com/office/officeart/2005/8/layout/cycle1"/>
    <dgm:cxn modelId="{EF38165B-4367-40DC-BA0C-CD5C3D3ED252}" type="presParOf" srcId="{A188E204-5117-4BF6-BFFD-4F10599C98DE}" destId="{18021A85-CE3E-4F34-B255-CA42A4E21DBC}" srcOrd="6" destOrd="0" presId="urn:microsoft.com/office/officeart/2005/8/layout/cycle1"/>
    <dgm:cxn modelId="{0881F2B6-9363-4FC8-ADC4-4D8363A02550}" type="presParOf" srcId="{A188E204-5117-4BF6-BFFD-4F10599C98DE}" destId="{05F265C6-0B55-41EC-AD47-6F79B497EFA2}" srcOrd="7" destOrd="0" presId="urn:microsoft.com/office/officeart/2005/8/layout/cycle1"/>
    <dgm:cxn modelId="{353625FC-91DC-4A16-B892-99E18514DD5D}" type="presParOf" srcId="{A188E204-5117-4BF6-BFFD-4F10599C98DE}" destId="{CDB40D64-E404-47FF-8FCA-FEFEF95DFFD8}" srcOrd="8" destOrd="0" presId="urn:microsoft.com/office/officeart/2005/8/layout/cycle1"/>
    <dgm:cxn modelId="{59120A05-6581-4A1A-85B3-332EA57B8AF8}" type="presParOf" srcId="{A188E204-5117-4BF6-BFFD-4F10599C98DE}" destId="{CBF03336-786A-4235-B950-7725F8AB6FF3}" srcOrd="9" destOrd="0" presId="urn:microsoft.com/office/officeart/2005/8/layout/cycle1"/>
    <dgm:cxn modelId="{6FBB704D-A518-4855-8B0E-C0267BC898BE}" type="presParOf" srcId="{A188E204-5117-4BF6-BFFD-4F10599C98DE}" destId="{24A4F2DE-7C25-434C-BD96-88D49216697F}" srcOrd="10" destOrd="0" presId="urn:microsoft.com/office/officeart/2005/8/layout/cycle1"/>
    <dgm:cxn modelId="{E4DC1067-B82C-474D-BD04-93AA30E7EDCD}" type="presParOf" srcId="{A188E204-5117-4BF6-BFFD-4F10599C98DE}" destId="{CA78A1ED-8929-4F23-AB27-B869B8CD46F1}" srcOrd="11" destOrd="0" presId="urn:microsoft.com/office/officeart/2005/8/layout/cycle1"/>
    <dgm:cxn modelId="{CEB33688-62E8-4C7B-A5BE-0261FAC969AF}" type="presParOf" srcId="{A188E204-5117-4BF6-BFFD-4F10599C98DE}" destId="{2A36B14D-C904-402E-9902-455218857392}" srcOrd="12" destOrd="0" presId="urn:microsoft.com/office/officeart/2005/8/layout/cycle1"/>
    <dgm:cxn modelId="{EB993F2D-83A3-41CB-861C-8CA7A3A72ECD}" type="presParOf" srcId="{A188E204-5117-4BF6-BFFD-4F10599C98DE}" destId="{1D1BC1A8-68CC-4302-A404-F78754CA9D29}" srcOrd="13" destOrd="0" presId="urn:microsoft.com/office/officeart/2005/8/layout/cycle1"/>
    <dgm:cxn modelId="{AD35BC7D-4456-490E-B3A4-A2FCA928EE62}" type="presParOf" srcId="{A188E204-5117-4BF6-BFFD-4F10599C98DE}" destId="{B996BEA5-B06A-4546-83C3-75ACA1B9234D}" srcOrd="14" destOrd="0" presId="urn:microsoft.com/office/officeart/2005/8/layout/cycle1"/>
    <dgm:cxn modelId="{4D060F9F-7D70-4F74-8A16-E488B3F454CF}" type="presParOf" srcId="{A188E204-5117-4BF6-BFFD-4F10599C98DE}" destId="{AF8089C4-AC31-48C5-ABFC-09DCD455937B}" srcOrd="15" destOrd="0" presId="urn:microsoft.com/office/officeart/2005/8/layout/cycle1"/>
    <dgm:cxn modelId="{6BBFD67E-919F-42D2-ACC1-74F156F95530}" type="presParOf" srcId="{A188E204-5117-4BF6-BFFD-4F10599C98DE}" destId="{51D52931-8043-4570-8843-371CFFB17756}" srcOrd="16" destOrd="0" presId="urn:microsoft.com/office/officeart/2005/8/layout/cycle1"/>
    <dgm:cxn modelId="{633D2C5B-5341-4FC5-8E6E-23AE4C22C489}"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a:xfrm>
          <a:off x="4426695" y="188826"/>
          <a:ext cx="1494456" cy="77895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rgbClr val="FF0000"/>
              </a:solidFill>
              <a:latin typeface="Trebuchet MS"/>
              <a:ea typeface="+mn-ea"/>
              <a:cs typeface="+mn-cs"/>
            </a:rPr>
            <a:t>Identifikimi i nevojave (Projektimi ...)</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a:xfrm>
          <a:off x="1312827" y="-66927"/>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0D5FEDE-ACAD-49EE-BEAC-5D6E1D785AED}">
      <dgm:prSet phldrT="[Text]" custT="1"/>
      <dgm:spPr>
        <a:xfrm>
          <a:off x="5561500" y="2024522"/>
          <a:ext cx="1270932"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sz="1400" b="1" dirty="0">
              <a:solidFill>
                <a:schemeClr val="tx1"/>
              </a:solidFill>
              <a:latin typeface="Trebuchet MS"/>
              <a:ea typeface="+mn-ea"/>
              <a:cs typeface="+mn-cs"/>
            </a:rPr>
            <a:t>Faza Para-Tenderimit (Strategjia: Planifikimi, Paketimi ...)</a:t>
          </a:r>
          <a:endParaRPr lang="en-GB" sz="1400" b="1" dirty="0">
            <a:solidFill>
              <a:schemeClr val="tx1"/>
            </a:solidFill>
            <a:latin typeface="Trebuchet MS"/>
            <a:ea typeface="+mn-ea"/>
            <a:cs typeface="+mn-cs"/>
          </a:endParaRP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0F5A9128-63C6-4B4C-8AEF-A27C9DCFF3F2}">
      <dgm:prSet phldrT="[Text]" custT="1"/>
      <dgm:spPr>
        <a:xfrm>
          <a:off x="4420411" y="4038079"/>
          <a:ext cx="1228056"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chemeClr val="tx1"/>
              </a:solidFill>
              <a:latin typeface="Trebuchet MS"/>
              <a:ea typeface="+mn-ea"/>
              <a:cs typeface="+mn-cs"/>
            </a:rPr>
            <a:t>Faza e Tenderimit (Procesi i tenderimit)</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30431E15-68ED-4E8A-A0D7-7F14AAE9A5FE}">
      <dgm:prSet phldrT="[Text]" custT="1"/>
      <dgm:spPr>
        <a:xfrm>
          <a:off x="2019848" y="4038079"/>
          <a:ext cx="1379069"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chemeClr val="tx1"/>
              </a:solidFill>
              <a:latin typeface="Trebuchet MS"/>
              <a:ea typeface="+mn-ea"/>
              <a:cs typeface="+mn-cs"/>
            </a:rPr>
            <a:t>Faza e tenderimit (Vlerësimi / Dhënia)</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FE47E3B0-CA9A-4695-86F9-04B0E892D7AC}">
      <dgm:prSet phldrT="[Text]" custT="1"/>
      <dgm:spPr>
        <a:xfrm>
          <a:off x="775734" y="2024522"/>
          <a:ext cx="1542242" cy="1040179"/>
        </a:xfrm>
        <a:noFill/>
        <a:ln>
          <a:noFill/>
        </a:ln>
        <a:effectLst/>
      </dgm:spPr>
      <dgm:t>
        <a:bodyPr/>
        <a:lstStyle/>
        <a:p>
          <a:r>
            <a:rPr lang="sq-AL" sz="1600" b="1" noProof="0" dirty="0">
              <a:solidFill>
                <a:schemeClr val="tx1"/>
              </a:solidFill>
              <a:latin typeface="Trebuchet MS"/>
              <a:ea typeface="+mn-ea"/>
              <a:cs typeface="+mn-cs"/>
            </a:rPr>
            <a:t>Implementimi (Menaxhimi i kontratës)</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a:xfrm>
          <a:off x="1327118" y="-181"/>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907F7144-7987-4FCF-ACB9-BE0581384DBA}">
      <dgm:prSet phldrT="[Text]" custT="1"/>
      <dgm:spPr>
        <a:xfrm>
          <a:off x="1909153" y="10965"/>
          <a:ext cx="1600461" cy="1040179"/>
        </a:xfrm>
        <a:noFill/>
        <a:ln>
          <a:noFill/>
        </a:ln>
        <a:effectLst/>
      </dgm:spPr>
      <dgm:t>
        <a:bodyPr/>
        <a:lstStyle/>
        <a:p>
          <a:r>
            <a:rPr lang="sq-AL" sz="1600" b="1" noProof="0" dirty="0">
              <a:solidFill>
                <a:schemeClr val="tx1"/>
              </a:solidFill>
              <a:latin typeface="Trebuchet MS"/>
              <a:ea typeface="+mn-ea"/>
              <a:cs typeface="+mn-cs"/>
            </a:rPr>
            <a:t>Monitorimi</a:t>
          </a:r>
          <a:r>
            <a:rPr lang="en-US" sz="1600" b="1" dirty="0">
              <a:solidFill>
                <a:schemeClr val="tx1"/>
              </a:solidFill>
              <a:latin typeface="Trebuchet MS"/>
              <a:ea typeface="+mn-ea"/>
              <a:cs typeface="+mn-cs"/>
            </a:rPr>
            <a:t> &amp; </a:t>
          </a:r>
          <a:r>
            <a:rPr lang="sq-AL" sz="1600" b="1" noProof="0" dirty="0">
              <a:solidFill>
                <a:schemeClr val="tx1"/>
              </a:solidFill>
              <a:latin typeface="Trebuchet MS"/>
              <a:ea typeface="+mn-ea"/>
              <a:cs typeface="+mn-cs"/>
            </a:rPr>
            <a:t>Shqyrtimi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a:xfrm>
          <a:off x="1412088" y="-15206"/>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t>
        <a:bodyPr/>
        <a:lstStyle/>
        <a:p>
          <a:endParaRPr lang="en-US"/>
        </a:p>
      </dgm:t>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210003" custScaleY="74887" custRadScaleRad="102626" custRadScaleInc="31303">
        <dgm:presLayoutVars>
          <dgm:bulletEnabled val="1"/>
        </dgm:presLayoutVars>
      </dgm:prSet>
      <dgm:spPr>
        <a:prstGeom prst="rect">
          <a:avLst/>
        </a:prstGeom>
      </dgm:spPr>
      <dgm:t>
        <a:bodyPr/>
        <a:lstStyle/>
        <a:p>
          <a:endParaRPr lang="en-US"/>
        </a:p>
      </dgm:t>
    </dgm:pt>
    <dgm:pt modelId="{9AC7FA8C-78FE-439C-9D41-E17276458413}" type="pres">
      <dgm:prSet presAssocID="{470200A8-3041-4EC7-AF3D-16AC05CEC737}" presName="sibTrans" presStyleLbl="node1" presStyleIdx="0" presStyleCnt="6"/>
      <dgm:spPr>
        <a:prstGeom prst="circularArrow">
          <a:avLst>
            <a:gd name="adj1" fmla="val 3985"/>
            <a:gd name="adj2" fmla="val 249976"/>
            <a:gd name="adj3" fmla="val 20675404"/>
            <a:gd name="adj4" fmla="val 19169848"/>
            <a:gd name="adj5" fmla="val 4650"/>
          </a:avLst>
        </a:prstGeom>
      </dgm:spPr>
      <dgm:t>
        <a:bodyPr/>
        <a:lstStyle/>
        <a:p>
          <a:endParaRPr lang="en-US"/>
        </a:p>
      </dgm:t>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90096" custScaleY="109073">
        <dgm:presLayoutVars>
          <dgm:bulletEnabled val="1"/>
        </dgm:presLayoutVars>
      </dgm:prSet>
      <dgm:spPr>
        <a:prstGeom prst="rect">
          <a:avLst/>
        </a:prstGeom>
      </dgm:spPr>
      <dgm:t>
        <a:bodyPr/>
        <a:lstStyle/>
        <a:p>
          <a:endParaRPr lang="en-US"/>
        </a:p>
      </dgm:t>
    </dgm:pt>
    <dgm:pt modelId="{554730BA-EC14-4BCF-8B13-CD931BB1BE9B}" type="pres">
      <dgm:prSet presAssocID="{C6011175-C519-4708-9D9A-F55FC0BB340F}" presName="sibTrans" presStyleLbl="node1" presStyleIdx="1" presStyleCnt="6"/>
      <dgm:spPr>
        <a:prstGeom prst="circularArrow">
          <a:avLst>
            <a:gd name="adj1" fmla="val 3985"/>
            <a:gd name="adj2" fmla="val 249976"/>
            <a:gd name="adj3" fmla="val 2160448"/>
            <a:gd name="adj4" fmla="val 775548"/>
            <a:gd name="adj5" fmla="val 4650"/>
          </a:avLst>
        </a:prstGeom>
      </dgm:spPr>
      <dgm:t>
        <a:bodyPr/>
        <a:lstStyle/>
        <a:p>
          <a:endParaRPr lang="en-US"/>
        </a:p>
      </dgm:t>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dgm:presLayoutVars>
          <dgm:bulletEnabled val="1"/>
        </dgm:presLayoutVars>
      </dgm:prSet>
      <dgm:spPr>
        <a:prstGeom prst="rect">
          <a:avLst/>
        </a:prstGeom>
      </dgm:spPr>
      <dgm:t>
        <a:bodyPr/>
        <a:lstStyle/>
        <a:p>
          <a:endParaRPr lang="en-US"/>
        </a:p>
      </dgm:t>
    </dgm:pt>
    <dgm:pt modelId="{CDB40D64-E404-47FF-8FCA-FEFEF95DFFD8}" type="pres">
      <dgm:prSet presAssocID="{6675253C-DBEE-44FA-A411-50CF1BA5493F}" presName="sibTrans" presStyleLbl="node1" presStyleIdx="2" presStyleCnt="6"/>
      <dgm:spPr>
        <a:prstGeom prst="circularArrow">
          <a:avLst>
            <a:gd name="adj1" fmla="val 3985"/>
            <a:gd name="adj2" fmla="val 249976"/>
            <a:gd name="adj3" fmla="val 5854291"/>
            <a:gd name="adj4" fmla="val 4581290"/>
            <a:gd name="adj5" fmla="val 4650"/>
          </a:avLst>
        </a:prstGeom>
      </dgm:spPr>
      <dgm:t>
        <a:bodyPr/>
        <a:lstStyle/>
        <a:p>
          <a:endParaRPr lang="en-US"/>
        </a:p>
      </dgm:t>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a:prstGeom prst="rect">
          <a:avLst/>
        </a:prstGeom>
      </dgm:spPr>
      <dgm:t>
        <a:bodyPr/>
        <a:lstStyle/>
        <a:p>
          <a:endParaRPr lang="en-US"/>
        </a:p>
      </dgm:t>
    </dgm:pt>
    <dgm:pt modelId="{CA78A1ED-8929-4F23-AB27-B869B8CD46F1}" type="pres">
      <dgm:prSet presAssocID="{EE2CB0A5-E24E-4A7F-8F3B-0C897051BEA7}" presName="sibTrans" presStyleLbl="node1" presStyleIdx="3" presStyleCnt="6"/>
      <dgm:spPr>
        <a:prstGeom prst="circularArrow">
          <a:avLst>
            <a:gd name="adj1" fmla="val 3985"/>
            <a:gd name="adj2" fmla="val 249976"/>
            <a:gd name="adj3" fmla="val 9774476"/>
            <a:gd name="adj4" fmla="val 8402025"/>
            <a:gd name="adj5" fmla="val 4650"/>
          </a:avLst>
        </a:prstGeom>
      </dgm:spPr>
      <dgm:t>
        <a:bodyPr/>
        <a:lstStyle/>
        <a:p>
          <a:endParaRPr lang="en-US"/>
        </a:p>
      </dgm:t>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173448">
        <dgm:presLayoutVars>
          <dgm:bulletEnabled val="1"/>
        </dgm:presLayoutVars>
      </dgm:prSet>
      <dgm:spPr>
        <a:prstGeom prst="rect">
          <a:avLst/>
        </a:prstGeom>
      </dgm:spPr>
      <dgm:t>
        <a:bodyPr/>
        <a:lstStyle/>
        <a:p>
          <a:endParaRPr lang="en-US"/>
        </a:p>
      </dgm:t>
    </dgm:pt>
    <dgm:pt modelId="{A97DB7EA-043B-46CB-AC06-6240ED477A3A}" type="pres">
      <dgm:prSet presAssocID="{ADF6EE7E-5479-4B5A-BD83-98FA04D54B31}" presName="sibTrans" presStyleLbl="node1" presStyleIdx="4" presStyleCnt="6"/>
      <dgm:spPr>
        <a:prstGeom prst="circularArrow">
          <a:avLst>
            <a:gd name="adj1" fmla="val 3985"/>
            <a:gd name="adj2" fmla="val 249976"/>
            <a:gd name="adj3" fmla="val 12947999"/>
            <a:gd name="adj4" fmla="val 11575548"/>
            <a:gd name="adj5" fmla="val 4650"/>
          </a:avLst>
        </a:prstGeom>
      </dgm:spPr>
      <dgm:t>
        <a:bodyPr/>
        <a:lstStyle/>
        <a:p>
          <a:endParaRPr lang="en-US"/>
        </a:p>
      </dgm:t>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a:prstGeom prst="rect">
          <a:avLst/>
        </a:prstGeom>
      </dgm:spPr>
      <dgm:t>
        <a:bodyPr/>
        <a:lstStyle/>
        <a:p>
          <a:endParaRPr lang="en-US"/>
        </a:p>
      </dgm:t>
    </dgm:pt>
    <dgm:pt modelId="{3063A777-B14C-4C13-B972-D22125A6BB87}" type="pres">
      <dgm:prSet presAssocID="{2F94230A-F45F-4C7B-9BD6-E241D7F894DC}" presName="sibTrans" presStyleLbl="node1" presStyleIdx="5" presStyleCnt="6"/>
      <dgm:spPr>
        <a:prstGeom prst="circularArrow">
          <a:avLst>
            <a:gd name="adj1" fmla="val 3985"/>
            <a:gd name="adj2" fmla="val 249976"/>
            <a:gd name="adj3" fmla="val 16649491"/>
            <a:gd name="adj4" fmla="val 15534537"/>
            <a:gd name="adj5" fmla="val 4650"/>
          </a:avLst>
        </a:prstGeom>
      </dgm:spPr>
      <dgm:t>
        <a:bodyPr/>
        <a:lstStyle/>
        <a:p>
          <a:endParaRPr lang="en-US"/>
        </a:p>
      </dgm:t>
    </dgm:pt>
  </dgm:ptLst>
  <dgm:cxnLst>
    <dgm:cxn modelId="{972DF2B2-F39E-4758-A506-5953C312F0E6}" type="presOf" srcId="{AC8F8CB2-539D-4F28-9E6D-131474800816}" destId="{C0595495-4005-42C5-98B3-CD0CA7FB62CE}" srcOrd="0" destOrd="0" presId="urn:microsoft.com/office/officeart/2005/8/layout/cycle1"/>
    <dgm:cxn modelId="{889015AB-9461-4893-9AC4-8899579CD845}" srcId="{6094BA93-A91B-44B4-820F-25170C436612}" destId="{907F7144-7987-4FCF-ACB9-BE0581384DBA}" srcOrd="5" destOrd="0" parTransId="{5B793F98-FCF1-49BB-A175-FD538D865AE9}" sibTransId="{2F94230A-F45F-4C7B-9BD6-E241D7F894DC}"/>
    <dgm:cxn modelId="{16E9F85C-116A-4055-AD69-B62F0400093A}" type="presOf" srcId="{470200A8-3041-4EC7-AF3D-16AC05CEC737}" destId="{9AC7FA8C-78FE-439C-9D41-E17276458413}" srcOrd="0" destOrd="0" presId="urn:microsoft.com/office/officeart/2005/8/layout/cycle1"/>
    <dgm:cxn modelId="{92B2F7DF-C19D-4CFC-99C9-460E00A8A23B}" srcId="{6094BA93-A91B-44B4-820F-25170C436612}" destId="{A0D5FEDE-ACAD-49EE-BEAC-5D6E1D785AED}" srcOrd="1" destOrd="0" parTransId="{401DDC2E-286A-490D-9CE1-0A2BC523CB27}" sibTransId="{C6011175-C519-4708-9D9A-F55FC0BB340F}"/>
    <dgm:cxn modelId="{75BDFFD4-0F69-4EAF-9FDF-C99CC0650940}" type="presOf" srcId="{6675253C-DBEE-44FA-A411-50CF1BA5493F}" destId="{CDB40D64-E404-47FF-8FCA-FEFEF95DFFD8}" srcOrd="0" destOrd="0" presId="urn:microsoft.com/office/officeart/2005/8/layout/cycle1"/>
    <dgm:cxn modelId="{D35F0223-93F8-4869-A38E-998FDC64EEDA}" type="presOf" srcId="{2F94230A-F45F-4C7B-9BD6-E241D7F894DC}" destId="{3063A777-B14C-4C13-B972-D22125A6BB87}" srcOrd="0" destOrd="0" presId="urn:microsoft.com/office/officeart/2005/8/layout/cycle1"/>
    <dgm:cxn modelId="{668C905C-601C-4B0F-AD4B-9C740DA44474}" type="presOf" srcId="{EE2CB0A5-E24E-4A7F-8F3B-0C897051BEA7}" destId="{CA78A1ED-8929-4F23-AB27-B869B8CD46F1}" srcOrd="0" destOrd="0" presId="urn:microsoft.com/office/officeart/2005/8/layout/cycle1"/>
    <dgm:cxn modelId="{41BDE970-CBA1-4E8A-A5BB-8903C3F524C1}" srcId="{6094BA93-A91B-44B4-820F-25170C436612}" destId="{0F5A9128-63C6-4B4C-8AEF-A27C9DCFF3F2}" srcOrd="2" destOrd="0" parTransId="{74053A85-4D4F-4CE4-B9A5-0FF6CC5D6AB6}" sibTransId="{6675253C-DBEE-44FA-A411-50CF1BA5493F}"/>
    <dgm:cxn modelId="{F647FA9E-95F5-4BE5-8E38-2A9402544E31}" srcId="{6094BA93-A91B-44B4-820F-25170C436612}" destId="{30431E15-68ED-4E8A-A0D7-7F14AAE9A5FE}" srcOrd="3" destOrd="0" parTransId="{CDFEC206-5E38-4BF6-9FB3-5BDD6546AA43}" sibTransId="{EE2CB0A5-E24E-4A7F-8F3B-0C897051BEA7}"/>
    <dgm:cxn modelId="{2A0BEDC3-F0AD-480E-8478-C97227CF8966}" type="presOf" srcId="{C6011175-C519-4708-9D9A-F55FC0BB340F}" destId="{554730BA-EC14-4BCF-8B13-CD931BB1BE9B}"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9A94BA10-CE82-49F3-AAE0-1C37E1766B47}" type="presOf" srcId="{ADF6EE7E-5479-4B5A-BD83-98FA04D54B31}" destId="{A97DB7EA-043B-46CB-AC06-6240ED477A3A}" srcOrd="0" destOrd="0" presId="urn:microsoft.com/office/officeart/2005/8/layout/cycle1"/>
    <dgm:cxn modelId="{8CF1D8FE-9CE5-4135-B278-F54088923375}" type="presOf" srcId="{FE47E3B0-CA9A-4695-86F9-04B0E892D7AC}" destId="{DD6ECE71-F0A4-48CA-BA5A-22DAAD59C385}" srcOrd="0" destOrd="0" presId="urn:microsoft.com/office/officeart/2005/8/layout/cycle1"/>
    <dgm:cxn modelId="{07CD0483-5554-4F6E-A0F4-DE62B7309A70}" type="presOf" srcId="{30431E15-68ED-4E8A-A0D7-7F14AAE9A5FE}" destId="{24A4F2DE-7C25-434C-BD96-88D49216697F}" srcOrd="0" destOrd="0" presId="urn:microsoft.com/office/officeart/2005/8/layout/cycle1"/>
    <dgm:cxn modelId="{073D76CF-F6F4-4E59-8B95-6A8A4C20A4C5}" type="presOf" srcId="{A0D5FEDE-ACAD-49EE-BEAC-5D6E1D785AED}" destId="{A3E359ED-BF01-4D07-AB45-1211704F9C08}" srcOrd="0" destOrd="0" presId="urn:microsoft.com/office/officeart/2005/8/layout/cycle1"/>
    <dgm:cxn modelId="{D22F3765-7942-4C4C-9B49-A9AD9448BB89}" type="presOf" srcId="{0F5A9128-63C6-4B4C-8AEF-A27C9DCFF3F2}" destId="{05F265C6-0B55-41EC-AD47-6F79B497EFA2}" srcOrd="0" destOrd="0" presId="urn:microsoft.com/office/officeart/2005/8/layout/cycle1"/>
    <dgm:cxn modelId="{8C86702C-6504-4C93-B3AB-BA10406A3EDF}" srcId="{6094BA93-A91B-44B4-820F-25170C436612}" destId="{FE47E3B0-CA9A-4695-86F9-04B0E892D7AC}" srcOrd="4" destOrd="0" parTransId="{B14A1B28-8D2C-4DD4-9B2B-CC196FA8F232}" sibTransId="{ADF6EE7E-5479-4B5A-BD83-98FA04D54B31}"/>
    <dgm:cxn modelId="{0DE3BC93-7EE7-43A8-AEDA-CC4044425408}" type="presOf" srcId="{6094BA93-A91B-44B4-820F-25170C436612}" destId="{A188E204-5117-4BF6-BFFD-4F10599C98DE}" srcOrd="0" destOrd="0" presId="urn:microsoft.com/office/officeart/2005/8/layout/cycle1"/>
    <dgm:cxn modelId="{BD5EF12F-A78A-439E-8B45-D23FA9ADE143}" type="presOf" srcId="{907F7144-7987-4FCF-ACB9-BE0581384DBA}" destId="{51D52931-8043-4570-8843-371CFFB17756}" srcOrd="0" destOrd="0" presId="urn:microsoft.com/office/officeart/2005/8/layout/cycle1"/>
    <dgm:cxn modelId="{B170DCCE-797A-4BE8-AC31-E46DD09B2B13}" type="presParOf" srcId="{A188E204-5117-4BF6-BFFD-4F10599C98DE}" destId="{DD5C914C-EB1C-46A8-9C1C-B35CD9F1A9A8}" srcOrd="0" destOrd="0" presId="urn:microsoft.com/office/officeart/2005/8/layout/cycle1"/>
    <dgm:cxn modelId="{093F79BD-269D-44A0-8544-BD5A89EA9B1D}" type="presParOf" srcId="{A188E204-5117-4BF6-BFFD-4F10599C98DE}" destId="{C0595495-4005-42C5-98B3-CD0CA7FB62CE}" srcOrd="1" destOrd="0" presId="urn:microsoft.com/office/officeart/2005/8/layout/cycle1"/>
    <dgm:cxn modelId="{09A69CDF-B152-421A-9656-F0DDFCED3341}" type="presParOf" srcId="{A188E204-5117-4BF6-BFFD-4F10599C98DE}" destId="{9AC7FA8C-78FE-439C-9D41-E17276458413}" srcOrd="2" destOrd="0" presId="urn:microsoft.com/office/officeart/2005/8/layout/cycle1"/>
    <dgm:cxn modelId="{CDE0AB6A-7D27-46FE-A894-A34EFF3FC598}" type="presParOf" srcId="{A188E204-5117-4BF6-BFFD-4F10599C98DE}" destId="{56C52629-CAEA-4771-AE2C-857DB3CF0496}" srcOrd="3" destOrd="0" presId="urn:microsoft.com/office/officeart/2005/8/layout/cycle1"/>
    <dgm:cxn modelId="{5ED6288D-32D2-4861-8340-BF3E62C8D01B}" type="presParOf" srcId="{A188E204-5117-4BF6-BFFD-4F10599C98DE}" destId="{A3E359ED-BF01-4D07-AB45-1211704F9C08}" srcOrd="4" destOrd="0" presId="urn:microsoft.com/office/officeart/2005/8/layout/cycle1"/>
    <dgm:cxn modelId="{DED68978-261C-482A-ABB0-0FB06DDC2694}" type="presParOf" srcId="{A188E204-5117-4BF6-BFFD-4F10599C98DE}" destId="{554730BA-EC14-4BCF-8B13-CD931BB1BE9B}" srcOrd="5" destOrd="0" presId="urn:microsoft.com/office/officeart/2005/8/layout/cycle1"/>
    <dgm:cxn modelId="{BFED86A7-AABE-4578-9CF0-4B02FAF76039}" type="presParOf" srcId="{A188E204-5117-4BF6-BFFD-4F10599C98DE}" destId="{18021A85-CE3E-4F34-B255-CA42A4E21DBC}" srcOrd="6" destOrd="0" presId="urn:microsoft.com/office/officeart/2005/8/layout/cycle1"/>
    <dgm:cxn modelId="{7DD5A08B-0A37-4C31-BE4D-210EF9F2E57B}" type="presParOf" srcId="{A188E204-5117-4BF6-BFFD-4F10599C98DE}" destId="{05F265C6-0B55-41EC-AD47-6F79B497EFA2}" srcOrd="7" destOrd="0" presId="urn:microsoft.com/office/officeart/2005/8/layout/cycle1"/>
    <dgm:cxn modelId="{239E9F0B-9682-4EFD-9018-C40E5CBF51A2}" type="presParOf" srcId="{A188E204-5117-4BF6-BFFD-4F10599C98DE}" destId="{CDB40D64-E404-47FF-8FCA-FEFEF95DFFD8}" srcOrd="8" destOrd="0" presId="urn:microsoft.com/office/officeart/2005/8/layout/cycle1"/>
    <dgm:cxn modelId="{408BAFDC-B25B-4D92-996F-C81E5509D950}" type="presParOf" srcId="{A188E204-5117-4BF6-BFFD-4F10599C98DE}" destId="{CBF03336-786A-4235-B950-7725F8AB6FF3}" srcOrd="9" destOrd="0" presId="urn:microsoft.com/office/officeart/2005/8/layout/cycle1"/>
    <dgm:cxn modelId="{B8A86EC0-73DD-4EDE-8D16-EEBF216554E7}" type="presParOf" srcId="{A188E204-5117-4BF6-BFFD-4F10599C98DE}" destId="{24A4F2DE-7C25-434C-BD96-88D49216697F}" srcOrd="10" destOrd="0" presId="urn:microsoft.com/office/officeart/2005/8/layout/cycle1"/>
    <dgm:cxn modelId="{2D8627EC-CD15-44C8-A4F0-854BC67E6C4C}" type="presParOf" srcId="{A188E204-5117-4BF6-BFFD-4F10599C98DE}" destId="{CA78A1ED-8929-4F23-AB27-B869B8CD46F1}" srcOrd="11" destOrd="0" presId="urn:microsoft.com/office/officeart/2005/8/layout/cycle1"/>
    <dgm:cxn modelId="{924D3494-2DB7-4993-9CA6-BC2C46C38036}" type="presParOf" srcId="{A188E204-5117-4BF6-BFFD-4F10599C98DE}" destId="{0562DE67-0FA0-4324-B257-7E3570C38CA9}" srcOrd="12" destOrd="0" presId="urn:microsoft.com/office/officeart/2005/8/layout/cycle1"/>
    <dgm:cxn modelId="{1006CAB6-C7F6-4882-AC65-5AAB92AA59A5}" type="presParOf" srcId="{A188E204-5117-4BF6-BFFD-4F10599C98DE}" destId="{DD6ECE71-F0A4-48CA-BA5A-22DAAD59C385}" srcOrd="13" destOrd="0" presId="urn:microsoft.com/office/officeart/2005/8/layout/cycle1"/>
    <dgm:cxn modelId="{1ADF8D61-3263-40D0-88ED-59A006785ECD}" type="presParOf" srcId="{A188E204-5117-4BF6-BFFD-4F10599C98DE}" destId="{A97DB7EA-043B-46CB-AC06-6240ED477A3A}" srcOrd="14" destOrd="0" presId="urn:microsoft.com/office/officeart/2005/8/layout/cycle1"/>
    <dgm:cxn modelId="{22645DE0-09E2-4029-8F67-40308E0C70BC}" type="presParOf" srcId="{A188E204-5117-4BF6-BFFD-4F10599C98DE}" destId="{AF8089C4-AC31-48C5-ABFC-09DCD455937B}" srcOrd="15" destOrd="0" presId="urn:microsoft.com/office/officeart/2005/8/layout/cycle1"/>
    <dgm:cxn modelId="{B0128443-4CBF-4B60-AFA6-D7F0CE4BCA65}" type="presParOf" srcId="{A188E204-5117-4BF6-BFFD-4F10599C98DE}" destId="{51D52931-8043-4570-8843-371CFFB17756}" srcOrd="16" destOrd="0" presId="urn:microsoft.com/office/officeart/2005/8/layout/cycle1"/>
    <dgm:cxn modelId="{522FB877-6B2D-4BF0-B12A-A63FF613717E}"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lang="en-GB" sz="1200" dirty="0"/>
              <a:t>*</a:t>
            </a:r>
            <a:r>
              <a:rPr kumimoji="0" lang="en-US" altLang="el-GR" sz="12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Pre-Contract Phase (Tender Management: Tendering Phase), Award Phase (still under Tender Management), Post Award Phase </a:t>
            </a:r>
          </a:p>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12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(Contract Management)</a:t>
            </a:r>
          </a:p>
          <a:p>
            <a:r>
              <a:rPr lang="en-GB" sz="1200" dirty="0"/>
              <a:t>*to meet objectives</a:t>
            </a: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5</a:t>
            </a:fld>
            <a:endParaRPr lang="el-GR" altLang="en-US" dirty="0"/>
          </a:p>
        </p:txBody>
      </p:sp>
    </p:spTree>
    <p:extLst>
      <p:ext uri="{BB962C8B-B14F-4D97-AF65-F5344CB8AC3E}">
        <p14:creationId xmlns:p14="http://schemas.microsoft.com/office/powerpoint/2010/main" val="1765554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UN Procurement Practitioner’s Handbooks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1- delayed requisitions to create false emergencies is a common practice especially in the under developed countries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It is highly important to point out the ethical and professional approach in conducting PP operations and the implications of Fraud and Corruption and that should be controlled throughout the whole Procurement cycle and relevant operations. It is known that the damages of Fraud and Corruption in the early start of a project/procurement are devastating and almost irreversible. Also, Fraud may be used to overcome </a:t>
            </a:r>
            <a:r>
              <a:rPr lang="en-US" sz="1200" kern="1200" dirty="0" err="1">
                <a:solidFill>
                  <a:schemeClr val="tx1"/>
                </a:solidFill>
                <a:effectLst/>
                <a:latin typeface="Arial" charset="0"/>
                <a:ea typeface="+mn-ea"/>
                <a:cs typeface="+mn-cs"/>
              </a:rPr>
              <a:t>stamdard</a:t>
            </a:r>
            <a:r>
              <a:rPr lang="en-US" sz="1200" kern="1200" dirty="0">
                <a:solidFill>
                  <a:schemeClr val="tx1"/>
                </a:solidFill>
                <a:effectLst/>
                <a:latin typeface="Arial" charset="0"/>
                <a:ea typeface="+mn-ea"/>
                <a:cs typeface="+mn-cs"/>
              </a:rPr>
              <a:t> procedures such as Emergency procurement.)</a:t>
            </a:r>
            <a:endParaRPr lang="en-US" sz="1200" b="0" i="0" u="none" strike="noStrike" kern="1200" baseline="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UN Procurement Practitioner’s Handbook</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26</a:t>
            </a:fld>
            <a:endParaRPr lang="el-GR" altLang="en-US" dirty="0"/>
          </a:p>
        </p:txBody>
      </p:sp>
    </p:spTree>
    <p:extLst>
      <p:ext uri="{BB962C8B-B14F-4D97-AF65-F5344CB8AC3E}">
        <p14:creationId xmlns:p14="http://schemas.microsoft.com/office/powerpoint/2010/main" val="850149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*Urgent</a:t>
            </a:r>
            <a:r>
              <a:rPr lang="en-US" baseline="0" dirty="0"/>
              <a:t> procurement, natural disasters…</a:t>
            </a:r>
          </a:p>
          <a:p>
            <a:r>
              <a:rPr lang="en-US" baseline="0" dirty="0"/>
              <a:t> *Economy versus Open: Interruption to service provision- Framework Agreement </a:t>
            </a:r>
          </a:p>
          <a:p>
            <a:r>
              <a:rPr lang="en-US" dirty="0"/>
              <a:t>* Value for Money: Life Cycle Cost/Economy : right quality at the right price </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28</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sq-AL" noProof="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30</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32</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33</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charset="0"/>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35</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36</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37</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8</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charset="0"/>
              <a:buNone/>
              <a:tabLst/>
              <a:defRPr/>
            </a:pPr>
            <a:endParaRPr lang="en-US" dirty="0">
              <a:cs typeface="Andalus" pitchFamily="2" charset="-78"/>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40</a:t>
            </a:fld>
            <a:endParaRPr lang="el-GR" altLang="en-US" dirty="0"/>
          </a:p>
        </p:txBody>
      </p:sp>
    </p:spTree>
    <p:extLst>
      <p:ext uri="{BB962C8B-B14F-4D97-AF65-F5344CB8AC3E}">
        <p14:creationId xmlns:p14="http://schemas.microsoft.com/office/powerpoint/2010/main" val="2519808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43</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is a Group Work.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Groups should be comprising officers from different administrations of different seniority level, with about</a:t>
            </a:r>
            <a:r>
              <a:rPr lang="en-US" baseline="0" dirty="0"/>
              <a:t> 50%</a:t>
            </a:r>
            <a:r>
              <a:rPr lang="en-US" dirty="0"/>
              <a:t> </a:t>
            </a:r>
            <a:r>
              <a:rPr lang="en-US" baseline="0" dirty="0"/>
              <a:t>of one Administration</a:t>
            </a:r>
            <a:r>
              <a:rPr lang="en-US" dirty="0"/>
              <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Groups will be called at Course 2 and then Course 3 to realign their findings accordingly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*Accountability</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45</a:t>
            </a:fld>
            <a:endParaRPr lang="el-GR" altLang="en-US" dirty="0"/>
          </a:p>
        </p:txBody>
      </p:sp>
    </p:spTree>
    <p:extLst>
      <p:ext uri="{BB962C8B-B14F-4D97-AF65-F5344CB8AC3E}">
        <p14:creationId xmlns:p14="http://schemas.microsoft.com/office/powerpoint/2010/main" val="2221779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9</a:t>
            </a:fld>
            <a:endParaRPr lang="el-GR" altLang="en-US" dirty="0"/>
          </a:p>
        </p:txBody>
      </p:sp>
    </p:spTree>
    <p:extLst>
      <p:ext uri="{BB962C8B-B14F-4D97-AF65-F5344CB8AC3E}">
        <p14:creationId xmlns:p14="http://schemas.microsoft.com/office/powerpoint/2010/main" val="104719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10</a:t>
            </a:fld>
            <a:endParaRPr lang="el-GR" altLang="en-US" dirty="0"/>
          </a:p>
        </p:txBody>
      </p:sp>
    </p:spTree>
    <p:extLst>
      <p:ext uri="{BB962C8B-B14F-4D97-AF65-F5344CB8AC3E}">
        <p14:creationId xmlns:p14="http://schemas.microsoft.com/office/powerpoint/2010/main" val="41595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12</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15</a:t>
            </a:fld>
            <a:endParaRPr lang="el-GR" altLang="en-US" dirty="0"/>
          </a:p>
        </p:txBody>
      </p:sp>
    </p:spTree>
    <p:extLst>
      <p:ext uri="{BB962C8B-B14F-4D97-AF65-F5344CB8AC3E}">
        <p14:creationId xmlns:p14="http://schemas.microsoft.com/office/powerpoint/2010/main" val="2545934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21</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Related to the market</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22</a:t>
            </a:fld>
            <a:endParaRPr lang="el-GR" altLang="en-US" dirty="0"/>
          </a:p>
        </p:txBody>
      </p:sp>
    </p:spTree>
    <p:extLst>
      <p:ext uri="{BB962C8B-B14F-4D97-AF65-F5344CB8AC3E}">
        <p14:creationId xmlns:p14="http://schemas.microsoft.com/office/powerpoint/2010/main" val="2403739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Related to the market</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23</a:t>
            </a:fld>
            <a:endParaRPr lang="el-GR" altLang="en-US" dirty="0"/>
          </a:p>
        </p:txBody>
      </p:sp>
    </p:spTree>
    <p:extLst>
      <p:ext uri="{BB962C8B-B14F-4D97-AF65-F5344CB8AC3E}">
        <p14:creationId xmlns:p14="http://schemas.microsoft.com/office/powerpoint/2010/main" val="240373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sq-AL"/>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13.9.2024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03454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13.9.2024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40226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13.9.2024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253002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13.9.2024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265405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sq-AL"/>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ADD607-2AC1-40CD-B85D-7CC37ABC4F4A}" type="datetimeFigureOut">
              <a:rPr lang="sq-AL" smtClean="0"/>
              <a:t>13.9.2024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33144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4"/>
          <p:cNvSpPr>
            <a:spLocks noGrp="1"/>
          </p:cNvSpPr>
          <p:nvPr>
            <p:ph type="dt" sz="half" idx="10"/>
          </p:nvPr>
        </p:nvSpPr>
        <p:spPr/>
        <p:txBody>
          <a:bodyPr/>
          <a:lstStyle/>
          <a:p>
            <a:fld id="{1AADD607-2AC1-40CD-B85D-7CC37ABC4F4A}" type="datetimeFigureOut">
              <a:rPr lang="sq-AL" smtClean="0"/>
              <a:t>13.9.2024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9051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6"/>
          <p:cNvSpPr>
            <a:spLocks noGrp="1"/>
          </p:cNvSpPr>
          <p:nvPr>
            <p:ph type="dt" sz="half" idx="10"/>
          </p:nvPr>
        </p:nvSpPr>
        <p:spPr/>
        <p:txBody>
          <a:bodyPr/>
          <a:lstStyle/>
          <a:p>
            <a:fld id="{1AADD607-2AC1-40CD-B85D-7CC37ABC4F4A}" type="datetimeFigureOut">
              <a:rPr lang="sq-AL" smtClean="0"/>
              <a:t>13.9.2024</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420426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2"/>
          <p:cNvSpPr>
            <a:spLocks noGrp="1"/>
          </p:cNvSpPr>
          <p:nvPr>
            <p:ph type="dt" sz="half" idx="10"/>
          </p:nvPr>
        </p:nvSpPr>
        <p:spPr/>
        <p:txBody>
          <a:bodyPr/>
          <a:lstStyle/>
          <a:p>
            <a:fld id="{1AADD607-2AC1-40CD-B85D-7CC37ABC4F4A}" type="datetimeFigureOut">
              <a:rPr lang="sq-AL" smtClean="0"/>
              <a:t>13.9.2024</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46523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DD607-2AC1-40CD-B85D-7CC37ABC4F4A}" type="datetimeFigureOut">
              <a:rPr lang="sq-AL" smtClean="0"/>
              <a:t>13.9.2024</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6C224535-833C-4165-99CD-B1634B92C505}" type="slidenum">
              <a:rPr lang="sq-AL" smtClean="0"/>
              <a:t>‹#›</a:t>
            </a:fld>
            <a:endParaRPr lang="sq-AL"/>
          </a:p>
        </p:txBody>
      </p:sp>
      <p:sp>
        <p:nvSpPr>
          <p:cNvPr id="5" name="TextBox 4"/>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217965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AADD607-2AC1-40CD-B85D-7CC37ABC4F4A}" type="datetimeFigureOut">
              <a:rPr lang="sq-AL" smtClean="0"/>
              <a:t>13.9.2024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56718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AADD607-2AC1-40CD-B85D-7CC37ABC4F4A}" type="datetimeFigureOut">
              <a:rPr lang="sq-AL" smtClean="0"/>
              <a:t>13.9.2024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42286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sq-AL"/>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AADD607-2AC1-40CD-B85D-7CC37ABC4F4A}" type="datetimeFigureOut">
              <a:rPr lang="sq-AL" smtClean="0"/>
              <a:t>13.9.2024</a:t>
            </a:fld>
            <a:endParaRPr lang="sq-A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224535-833C-4165-99CD-B1634B92C505}" type="slidenum">
              <a:rPr lang="sq-AL" smtClean="0"/>
              <a:t>‹#›</a:t>
            </a:fld>
            <a:endParaRPr lang="sq-AL"/>
          </a:p>
        </p:txBody>
      </p:sp>
      <p:grpSp>
        <p:nvGrpSpPr>
          <p:cNvPr id="7" name="Group 4"/>
          <p:cNvGrpSpPr>
            <a:grpSpLocks/>
          </p:cNvGrpSpPr>
          <p:nvPr userDrawn="1"/>
        </p:nvGrpSpPr>
        <p:grpSpPr bwMode="auto">
          <a:xfrm>
            <a:off x="0" y="0"/>
            <a:ext cx="9144000" cy="546100"/>
            <a:chOff x="0" y="0"/>
            <a:chExt cx="5760" cy="344"/>
          </a:xfrm>
        </p:grpSpPr>
        <p:sp>
          <p:nvSpPr>
            <p:cNvPr id="8"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9"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1"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2"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13"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4"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16"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7" name="Group 17"/>
          <p:cNvGrpSpPr>
            <a:grpSpLocks/>
          </p:cNvGrpSpPr>
          <p:nvPr userDrawn="1"/>
        </p:nvGrpSpPr>
        <p:grpSpPr bwMode="auto">
          <a:xfrm>
            <a:off x="0" y="0"/>
            <a:ext cx="9144000" cy="546100"/>
            <a:chOff x="0" y="0"/>
            <a:chExt cx="5760" cy="344"/>
          </a:xfrm>
        </p:grpSpPr>
        <p:sp>
          <p:nvSpPr>
            <p:cNvPr id="18"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19"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20"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1"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2"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23"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4"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25"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26"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7" name="Picture 26" descr="baneri"/>
          <p:cNvPicPr/>
          <p:nvPr userDrawn="1"/>
        </p:nvPicPr>
        <p:blipFill>
          <a:blip r:embed="rId14" cstate="print"/>
          <a:srcRect/>
          <a:stretch>
            <a:fillRect/>
          </a:stretch>
        </p:blipFill>
        <p:spPr bwMode="auto">
          <a:xfrm>
            <a:off x="228600" y="6172200"/>
            <a:ext cx="1872208" cy="504056"/>
          </a:xfrm>
          <a:prstGeom prst="rect">
            <a:avLst/>
          </a:prstGeom>
          <a:noFill/>
          <a:ln w="9525">
            <a:noFill/>
            <a:miter lim="800000"/>
            <a:headEnd/>
            <a:tailEnd/>
          </a:ln>
        </p:spPr>
      </p:pic>
      <p:pic>
        <p:nvPicPr>
          <p:cNvPr id="28" name="Picture 27" descr="j"/>
          <p:cNvPicPr/>
          <p:nvPr userDrawn="1"/>
        </p:nvPicPr>
        <p:blipFill>
          <a:blip r:embed="rId15" cstate="print"/>
          <a:srcRect/>
          <a:stretch>
            <a:fillRect/>
          </a:stretch>
        </p:blipFill>
        <p:spPr bwMode="auto">
          <a:xfrm>
            <a:off x="2209800" y="6172200"/>
            <a:ext cx="1080120" cy="432048"/>
          </a:xfrm>
          <a:prstGeom prst="rect">
            <a:avLst/>
          </a:prstGeom>
          <a:noFill/>
          <a:ln w="9525">
            <a:noFill/>
            <a:miter lim="800000"/>
            <a:headEnd/>
            <a:tailEnd/>
          </a:ln>
        </p:spPr>
      </p:pic>
    </p:spTree>
    <p:extLst>
      <p:ext uri="{BB962C8B-B14F-4D97-AF65-F5344CB8AC3E}">
        <p14:creationId xmlns:p14="http://schemas.microsoft.com/office/powerpoint/2010/main" val="1579263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1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q-A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r>
              <a:rPr lang="en-US" altLang="en-US" sz="2400" b="1" dirty="0">
                <a:solidFill>
                  <a:srgbClr val="FFFFFF"/>
                </a:solidFill>
              </a:rPr>
              <a:t>IKIMI SOCIAL </a:t>
            </a:r>
            <a:br>
              <a:rPr lang="en-US" altLang="en-US" sz="2400" b="1" dirty="0">
                <a:solidFill>
                  <a:srgbClr val="FFFFFF"/>
                </a:solidFill>
              </a:rPr>
            </a:br>
            <a:r>
              <a:rPr lang="sq-AL" altLang="en-US" sz="2400" b="1" dirty="0">
                <a:solidFill>
                  <a:srgbClr val="FFFFFF"/>
                </a:solidFill>
              </a:rPr>
              <a:t>             </a:t>
            </a:r>
            <a:r>
              <a:rPr lang="sq-AL" sz="2400" b="1" dirty="0">
                <a:solidFill>
                  <a:srgbClr val="002060"/>
                </a:solidFill>
                <a:latin typeface="Cambria" panose="02040503050406030204" pitchFamily="18" charset="0"/>
                <a:ea typeface="Cambria" panose="02040503050406030204" pitchFamily="18" charset="0"/>
              </a:rPr>
              <a:t>RREZIQET DHE MENAXHIMI I RREZIQEVE NË</a:t>
            </a:r>
          </a:p>
          <a:p>
            <a:pPr marL="0" indent="0">
              <a:buNone/>
            </a:pPr>
            <a:r>
              <a:rPr lang="sq-AL" sz="2400" b="1" dirty="0">
                <a:solidFill>
                  <a:srgbClr val="002060"/>
                </a:solidFill>
                <a:latin typeface="Cambria" panose="02040503050406030204" pitchFamily="18" charset="0"/>
                <a:ea typeface="Cambria" panose="02040503050406030204" pitchFamily="18" charset="0"/>
              </a:rPr>
              <a:t>                          PROKURIM</a:t>
            </a:r>
            <a:r>
              <a:rPr lang="en-US" sz="2400" b="1" dirty="0">
                <a:solidFill>
                  <a:srgbClr val="002060"/>
                </a:solidFill>
                <a:latin typeface="Cambria" panose="02040503050406030204" pitchFamily="18" charset="0"/>
                <a:ea typeface="Cambria" panose="02040503050406030204" pitchFamily="18" charset="0"/>
              </a:rPr>
              <a:t> -</a:t>
            </a:r>
            <a:r>
              <a:rPr lang="sq-AL" sz="2400" b="1" dirty="0">
                <a:solidFill>
                  <a:srgbClr val="002060"/>
                </a:solidFill>
                <a:latin typeface="Cambria" panose="02040503050406030204" pitchFamily="18" charset="0"/>
                <a:ea typeface="Cambria" panose="02040503050406030204" pitchFamily="18" charset="0"/>
              </a:rPr>
              <a:t> PARA TENDERIMIT</a:t>
            </a: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1</a:t>
            </a:r>
            <a:r>
              <a:rPr lang="en-US" sz="2400" b="1" dirty="0">
                <a:latin typeface="Cambria" panose="02040503050406030204" pitchFamily="18" charset="0"/>
                <a:ea typeface="Cambria" panose="02040503050406030204" pitchFamily="18" charset="0"/>
              </a:rPr>
              <a:t>-</a:t>
            </a:r>
            <a:r>
              <a:rPr lang="sq-AL" sz="2400" b="1" dirty="0">
                <a:latin typeface="Cambria" panose="02040503050406030204" pitchFamily="18" charset="0"/>
                <a:ea typeface="Cambria" panose="02040503050406030204" pitchFamily="18" charset="0"/>
              </a:rPr>
              <a:t>r</a:t>
            </a:r>
            <a:r>
              <a:rPr lang="en-US" sz="2400" b="1" dirty="0">
                <a:latin typeface="Cambria" panose="02040503050406030204" pitchFamily="18" charset="0"/>
                <a:ea typeface="Cambria" panose="02040503050406030204" pitchFamily="18" charset="0"/>
              </a:rPr>
              <a:t>ë</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smtClean="0">
                <a:solidFill>
                  <a:schemeClr val="accent1">
                    <a:lumMod val="50000"/>
                  </a:schemeClr>
                </a:solidFill>
                <a:latin typeface="Cambria" panose="02040503050406030204" pitchFamily="18" charset="0"/>
                <a:ea typeface="Cambria" panose="02040503050406030204" pitchFamily="18" charset="0"/>
              </a:rPr>
              <a:t>2024</a:t>
            </a:r>
            <a:endParaRPr lang="en-US" sz="2000" b="1" dirty="0">
              <a:solidFill>
                <a:schemeClr val="accent1">
                  <a:lumMod val="50000"/>
                </a:schemeClr>
              </a:solidFill>
              <a:latin typeface="Cambria" panose="02040503050406030204" pitchFamily="18" charset="0"/>
              <a:ea typeface="Cambria" panose="02040503050406030204" pitchFamily="18" charset="0"/>
            </a:endParaRPr>
          </a:p>
        </p:txBody>
      </p:sp>
      <p:sp>
        <p:nvSpPr>
          <p:cNvPr id="4" name="Rectangle 3">
            <a:extLst>
              <a:ext uri="{FF2B5EF4-FFF2-40B4-BE49-F238E27FC236}">
                <a16:creationId xmlns:a16="http://schemas.microsoft.com/office/drawing/2014/main" xmlns=""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4800"/>
            <a:ext cx="7848600" cy="1028700"/>
          </a:xfrm>
          <a:prstGeom prst="rect">
            <a:avLst/>
          </a:prstGeom>
          <a:noFill/>
          <a:ln>
            <a:noFill/>
          </a:ln>
        </p:spPr>
      </p:pic>
    </p:spTree>
    <p:extLst>
      <p:ext uri="{BB962C8B-B14F-4D97-AF65-F5344CB8AC3E}">
        <p14:creationId xmlns:p14="http://schemas.microsoft.com/office/powerpoint/2010/main" val="1310425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9624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Korniza e projektit (projekte t</a:t>
            </a:r>
            <a:r>
              <a:rPr lang="en-US" sz="2400" b="1" dirty="0"/>
              <a:t>ë</a:t>
            </a:r>
            <a:r>
              <a:rPr lang="sq-AL" sz="2400" b="1" dirty="0"/>
              <a:t> financuara nga BE-ja)</a:t>
            </a:r>
          </a:p>
        </p:txBody>
      </p:sp>
      <p:graphicFrame>
        <p:nvGraphicFramePr>
          <p:cNvPr id="4" name="Diagram 3"/>
          <p:cNvGraphicFramePr/>
          <p:nvPr>
            <p:extLst>
              <p:ext uri="{D42A27DB-BD31-4B8C-83A1-F6EECF244321}">
                <p14:modId xmlns:p14="http://schemas.microsoft.com/office/powerpoint/2010/main" val="2480378640"/>
              </p:ext>
            </p:extLst>
          </p:nvPr>
        </p:nvGraphicFramePr>
        <p:xfrm>
          <a:off x="579430" y="1006280"/>
          <a:ext cx="8153938" cy="499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p:cNvSpPr/>
          <p:nvPr/>
        </p:nvSpPr>
        <p:spPr>
          <a:xfrm>
            <a:off x="3563887" y="2915375"/>
            <a:ext cx="2110645" cy="1296144"/>
          </a:xfrm>
          <a:prstGeom prst="ellipse">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5"/>
          <p:cNvGrpSpPr/>
          <p:nvPr/>
        </p:nvGrpSpPr>
        <p:grpSpPr>
          <a:xfrm rot="2902058">
            <a:off x="5725480" y="3643333"/>
            <a:ext cx="432048" cy="486075"/>
            <a:chOff x="6055903" y="3492570"/>
            <a:chExt cx="392368" cy="182982"/>
          </a:xfrm>
        </p:grpSpPr>
        <p:sp>
          <p:nvSpPr>
            <p:cNvPr id="7" name="Right Arrow 6"/>
            <p:cNvSpPr/>
            <p:nvPr/>
          </p:nvSpPr>
          <p:spPr>
            <a:xfrm rot="8058142">
              <a:off x="6160596" y="3387877"/>
              <a:ext cx="182982" cy="392368"/>
            </a:xfrm>
            <a:prstGeom prst="rightArrow">
              <a:avLst>
                <a:gd name="adj1" fmla="val 60000"/>
                <a:gd name="adj2" fmla="val 50000"/>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sp>
        <p:sp>
          <p:nvSpPr>
            <p:cNvPr id="8" name="Right Arrow 4"/>
            <p:cNvSpPr/>
            <p:nvPr/>
          </p:nvSpPr>
          <p:spPr>
            <a:xfrm rot="18858142">
              <a:off x="6207214" y="3446708"/>
              <a:ext cx="128087" cy="2354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p:txBody>
        </p:sp>
      </p:grpSp>
      <p:sp>
        <p:nvSpPr>
          <p:cNvPr id="9" name="Up-Down Arrow 8"/>
          <p:cNvSpPr/>
          <p:nvPr/>
        </p:nvSpPr>
        <p:spPr>
          <a:xfrm rot="2700000">
            <a:off x="3626196" y="4081889"/>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4" name="Up-Down Arrow 13"/>
          <p:cNvSpPr/>
          <p:nvPr/>
        </p:nvSpPr>
        <p:spPr>
          <a:xfrm rot="-2700000">
            <a:off x="5156840" y="4140519"/>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5" name="Up-Down Arrow 14"/>
          <p:cNvSpPr/>
          <p:nvPr/>
        </p:nvSpPr>
        <p:spPr>
          <a:xfrm>
            <a:off x="4476379" y="2246057"/>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6" name="TextBox 15"/>
          <p:cNvSpPr txBox="1"/>
          <p:nvPr/>
        </p:nvSpPr>
        <p:spPr>
          <a:xfrm>
            <a:off x="3769912" y="3087276"/>
            <a:ext cx="1772973" cy="1077218"/>
          </a:xfrm>
          <a:prstGeom prst="rect">
            <a:avLst/>
          </a:prstGeom>
          <a:noFill/>
        </p:spPr>
        <p:txBody>
          <a:bodyPr wrap="square" rtlCol="0">
            <a:spAutoFit/>
          </a:bodyPr>
          <a:lstStyle/>
          <a:p>
            <a:pPr algn="ctr"/>
            <a:r>
              <a:rPr lang="sq-AL" sz="1600" b="1" dirty="0">
                <a:solidFill>
                  <a:schemeClr val="bg1"/>
                </a:solidFill>
                <a:latin typeface="Trebuchet MS" pitchFamily="34" charset="0"/>
                <a:cs typeface="Arial" charset="0"/>
              </a:rPr>
              <a:t>Rast Biznesi Dizajni </a:t>
            </a:r>
            <a:r>
              <a:rPr lang="en-US" sz="1600" b="1" dirty="0" err="1">
                <a:solidFill>
                  <a:schemeClr val="bg1"/>
                </a:solidFill>
                <a:latin typeface="Trebuchet MS" pitchFamily="34" charset="0"/>
                <a:cs typeface="Arial" charset="0"/>
              </a:rPr>
              <a:t>i</a:t>
            </a:r>
            <a:r>
              <a:rPr lang="sq-AL" sz="1600" b="1" dirty="0">
                <a:solidFill>
                  <a:schemeClr val="bg1"/>
                </a:solidFill>
                <a:latin typeface="Trebuchet MS" pitchFamily="34" charset="0"/>
                <a:cs typeface="Arial" charset="0"/>
              </a:rPr>
              <a:t> projektit Projekt Fiche </a:t>
            </a:r>
          </a:p>
        </p:txBody>
      </p:sp>
      <p:sp>
        <p:nvSpPr>
          <p:cNvPr id="17" name="TextBox 16"/>
          <p:cNvSpPr txBox="1"/>
          <p:nvPr/>
        </p:nvSpPr>
        <p:spPr>
          <a:xfrm>
            <a:off x="6944663" y="5805263"/>
            <a:ext cx="2036135" cy="523220"/>
          </a:xfrm>
          <a:prstGeom prst="rect">
            <a:avLst/>
          </a:prstGeom>
          <a:solidFill>
            <a:schemeClr val="bg1"/>
          </a:solidFill>
        </p:spPr>
        <p:txBody>
          <a:bodyPr wrap="none" rtlCol="0">
            <a:spAutoFit/>
          </a:bodyPr>
          <a:lstStyle/>
          <a:p>
            <a:pPr algn="ctr"/>
            <a:r>
              <a:rPr lang="sq-AL" sz="1400" dirty="0">
                <a:solidFill>
                  <a:srgbClr val="FF0000"/>
                </a:solidFill>
              </a:rPr>
              <a:t>Udhëzuesi i praktikave </a:t>
            </a:r>
          </a:p>
          <a:p>
            <a:pPr algn="ctr"/>
            <a:r>
              <a:rPr lang="sq-AL" sz="1400" dirty="0">
                <a:solidFill>
                  <a:srgbClr val="FF0000"/>
                </a:solidFill>
              </a:rPr>
              <a:t>me te mira te PP</a:t>
            </a:r>
          </a:p>
        </p:txBody>
      </p:sp>
    </p:spTree>
    <p:extLst>
      <p:ext uri="{BB962C8B-B14F-4D97-AF65-F5344CB8AC3E}">
        <p14:creationId xmlns:p14="http://schemas.microsoft.com/office/powerpoint/2010/main" val="118260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400"/>
          </a:xfrm>
        </p:spPr>
        <p:txBody>
          <a:bodyPr>
            <a:normAutofit/>
          </a:bodyPr>
          <a:lstStyle/>
          <a:p>
            <a:r>
              <a:rPr lang="sq-AL" sz="2800" dirty="0"/>
              <a:t>                    </a:t>
            </a:r>
            <a:r>
              <a:rPr lang="sq-AL" sz="2800" b="1" dirty="0">
                <a:solidFill>
                  <a:srgbClr val="002060"/>
                </a:solidFill>
                <a:latin typeface="Cambria" panose="02040503050406030204" pitchFamily="18" charset="0"/>
                <a:ea typeface="Cambria" panose="02040503050406030204" pitchFamily="18" charset="0"/>
              </a:rPr>
              <a:t>Projektet dhe Prokurimi</a:t>
            </a:r>
          </a:p>
        </p:txBody>
      </p:sp>
      <p:sp>
        <p:nvSpPr>
          <p:cNvPr id="3" name="Content Placeholder 2"/>
          <p:cNvSpPr>
            <a:spLocks noGrp="1"/>
          </p:cNvSpPr>
          <p:nvPr>
            <p:ph idx="1"/>
          </p:nvPr>
        </p:nvSpPr>
        <p:spPr>
          <a:xfrm>
            <a:off x="0" y="1066800"/>
            <a:ext cx="9144000" cy="5715000"/>
          </a:xfrm>
        </p:spPr>
        <p:txBody>
          <a:bodyPr/>
          <a:lstStyle/>
          <a:p>
            <a:r>
              <a:rPr lang="sq-AL" dirty="0"/>
              <a:t>Pra, aktivitetet e prokurimit, paraqiten si projekte të ndara, të cilat zhvillohen sipas një rendi logjik e kohor nen aktivitetesh operative me qëllim të furnizimit të mallrave , shërbimeve e punëve me çmimin ekonomik, në kualitetin dhe kohën e duhur. </a:t>
            </a:r>
          </a:p>
          <a:p>
            <a:r>
              <a:rPr lang="sq-AL" dirty="0"/>
              <a:t>Secili projekt i prokurimit zhvillohet sipas një rendi operativ veprimesh e procedurash të paracaktuara ligjore, i cili përfshin një cikël të tërë aktivitetesh që kërkojnë  udhëheqje dhe menaxhim të kujdesshëm, </a:t>
            </a:r>
          </a:p>
          <a:p>
            <a:r>
              <a:rPr lang="sq-AL" dirty="0"/>
              <a:t>Cikli i prokurimit nënkupton aktivitetet operative sipas fazave të zhvillimit të një procesi prokurimi që nga inicimi deri në finalizim.</a:t>
            </a:r>
          </a:p>
          <a:p>
            <a:r>
              <a:rPr lang="sq-AL" dirty="0"/>
              <a:t> Fazat kryesore të ciklit të prokurimit në një ndarje më të gjerë janë: </a:t>
            </a:r>
            <a:endParaRPr lang="en-US" dirty="0"/>
          </a:p>
          <a:p>
            <a:pPr marL="0" indent="0">
              <a:buNone/>
            </a:pPr>
            <a:endParaRPr lang="sq-AL" dirty="0"/>
          </a:p>
          <a:p>
            <a:pPr marL="1028700" lvl="3" indent="0">
              <a:buNone/>
            </a:pPr>
            <a:r>
              <a:rPr lang="sq-AL" sz="2000" dirty="0"/>
              <a:t>Identifikimi i nevojave, Dizajni  &amp; Vlerësimi</a:t>
            </a:r>
          </a:p>
          <a:p>
            <a:pPr marL="1028700" lvl="3" indent="0">
              <a:buNone/>
            </a:pPr>
            <a:r>
              <a:rPr lang="sq-AL" sz="2000" dirty="0"/>
              <a:t>Faza para-tenderimit (Planifikimi i prokurimit &amp; Përgatitja)</a:t>
            </a:r>
          </a:p>
          <a:p>
            <a:pPr marL="1028700" lvl="3" indent="0">
              <a:buNone/>
            </a:pPr>
            <a:r>
              <a:rPr lang="sq-AL" sz="2000" dirty="0"/>
              <a:t>Faza e tenderimit (Oferta, Vlerësimi &amp; Dhënia), &amp; Menaxhimi i Kontratave)</a:t>
            </a:r>
          </a:p>
          <a:p>
            <a:endParaRPr lang="sq-AL" dirty="0"/>
          </a:p>
          <a:p>
            <a:endParaRPr lang="sq-AL" dirty="0"/>
          </a:p>
        </p:txBody>
      </p:sp>
    </p:spTree>
    <p:extLst>
      <p:ext uri="{BB962C8B-B14F-4D97-AF65-F5344CB8AC3E}">
        <p14:creationId xmlns:p14="http://schemas.microsoft.com/office/powerpoint/2010/main" val="2904092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26276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Prokurimi Publik</a:t>
            </a:r>
          </a:p>
        </p:txBody>
      </p:sp>
      <p:sp>
        <p:nvSpPr>
          <p:cNvPr id="3" name="Rectangle 2"/>
          <p:cNvSpPr/>
          <p:nvPr/>
        </p:nvSpPr>
        <p:spPr>
          <a:xfrm>
            <a:off x="205866" y="1348749"/>
            <a:ext cx="3835603" cy="4191981"/>
          </a:xfrm>
          <a:prstGeom prst="rect">
            <a:avLst/>
          </a:prstGeom>
        </p:spPr>
        <p:txBody>
          <a:bodyPr wrap="square">
            <a:spAutoFit/>
          </a:bodyPr>
          <a:lstStyle/>
          <a:p>
            <a:pPr marL="342900" indent="-342900" eaLnBrk="0" hangingPunct="0">
              <a:lnSpc>
                <a:spcPct val="150000"/>
              </a:lnSpc>
              <a:spcBef>
                <a:spcPts val="600"/>
              </a:spcBef>
              <a:buClr>
                <a:schemeClr val="bg2"/>
              </a:buClr>
              <a:buSzPct val="75000"/>
              <a:buFont typeface="Wingdings" pitchFamily="2" charset="2"/>
              <a:buChar char="n"/>
            </a:pPr>
            <a:r>
              <a:rPr lang="sq-AL" i="1" kern="0" dirty="0">
                <a:ea typeface="Verdana" panose="020B0604030504040204" pitchFamily="34" charset="0"/>
                <a:cs typeface="Verdana" panose="020B0604030504040204" pitchFamily="34" charset="0"/>
              </a:rPr>
              <a:t>Prokurimi Publik përfshin të gjitha fazat e procesit të blerjes ... që përfshin përdorimin e parave publike për të përmbushur qëllimet specifike publike ... nga identifikimi i nevojës dhe mbaron me përfundimin e një kontrate dhe dispozicion të aktivit.	</a:t>
            </a:r>
          </a:p>
          <a:p>
            <a:pPr marL="342900" indent="-342900" eaLnBrk="0" hangingPunct="0">
              <a:lnSpc>
                <a:spcPct val="150000"/>
              </a:lnSpc>
              <a:spcBef>
                <a:spcPts val="600"/>
              </a:spcBef>
              <a:buClr>
                <a:schemeClr val="bg2"/>
              </a:buClr>
              <a:buSzPct val="75000"/>
              <a:buFont typeface="Wingdings" pitchFamily="2" charset="2"/>
              <a:buChar char="n"/>
            </a:pPr>
            <a:r>
              <a:rPr lang="sq-AL" sz="1400" i="1" kern="0" dirty="0">
                <a:ea typeface="Verdana" panose="020B0604030504040204" pitchFamily="34" charset="0"/>
                <a:cs typeface="Verdana" panose="020B0604030504040204" pitchFamily="34" charset="0"/>
              </a:rPr>
              <a:t>“Udhëzuesi i praktikave m</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t</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mira t</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PP”</a:t>
            </a:r>
          </a:p>
        </p:txBody>
      </p:sp>
      <p:graphicFrame>
        <p:nvGraphicFramePr>
          <p:cNvPr id="4" name="Diagram 3"/>
          <p:cNvGraphicFramePr/>
          <p:nvPr>
            <p:extLst>
              <p:ext uri="{D42A27DB-BD31-4B8C-83A1-F6EECF244321}">
                <p14:modId xmlns:p14="http://schemas.microsoft.com/office/powerpoint/2010/main" val="2277933121"/>
              </p:ext>
            </p:extLst>
          </p:nvPr>
        </p:nvGraphicFramePr>
        <p:xfrm>
          <a:off x="3995936" y="1268760"/>
          <a:ext cx="4767064" cy="4903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36096" y="3395462"/>
            <a:ext cx="2016224" cy="369332"/>
          </a:xfrm>
          <a:prstGeom prst="rect">
            <a:avLst/>
          </a:prstGeom>
          <a:noFill/>
          <a:ln>
            <a:solidFill>
              <a:schemeClr val="bg1">
                <a:lumMod val="50000"/>
              </a:schemeClr>
            </a:solidFill>
          </a:ln>
        </p:spPr>
        <p:txBody>
          <a:bodyPr wrap="square" rtlCol="0">
            <a:spAutoFit/>
          </a:bodyPr>
          <a:lstStyle/>
          <a:p>
            <a:pPr algn="ctr"/>
            <a:r>
              <a:rPr lang="sq-AL" b="1" dirty="0">
                <a:solidFill>
                  <a:srgbClr val="FF0000"/>
                </a:solidFill>
              </a:rPr>
              <a:t>Cikli </a:t>
            </a:r>
            <a:r>
              <a:rPr lang="en-US" b="1" dirty="0" err="1">
                <a:solidFill>
                  <a:srgbClr val="FF0000"/>
                </a:solidFill>
              </a:rPr>
              <a:t>i</a:t>
            </a:r>
            <a:r>
              <a:rPr lang="sq-AL" b="1" dirty="0">
                <a:solidFill>
                  <a:srgbClr val="FF0000"/>
                </a:solidFill>
              </a:rPr>
              <a:t> Prokurimit</a:t>
            </a:r>
          </a:p>
        </p:txBody>
      </p:sp>
    </p:spTree>
    <p:extLst>
      <p:ext uri="{BB962C8B-B14F-4D97-AF65-F5344CB8AC3E}">
        <p14:creationId xmlns:p14="http://schemas.microsoft.com/office/powerpoint/2010/main" val="942912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219200"/>
          </a:xfrm>
        </p:spPr>
        <p:txBody>
          <a:bodyPr>
            <a:noAutofit/>
          </a:bodyPr>
          <a:lstStyle/>
          <a:p>
            <a:r>
              <a:rPr lang="sq-AL" sz="2800" b="1" dirty="0">
                <a:solidFill>
                  <a:srgbClr val="002060"/>
                </a:solidFill>
                <a:latin typeface="Cambria" panose="02040503050406030204" pitchFamily="18" charset="0"/>
                <a:ea typeface="Cambria" panose="02040503050406030204" pitchFamily="18" charset="0"/>
              </a:rPr>
              <a:t>FAZA I &amp; II - IDENTIFIKIMI I NEVOJES,  PLANIFIKIMI PARAPRAK DHE  PLANI VJETOR I PROKURIMIT </a:t>
            </a:r>
            <a:r>
              <a:rPr lang="sq-AL" sz="2800" dirty="0">
                <a:solidFill>
                  <a:srgbClr val="002060"/>
                </a:solidFill>
                <a:latin typeface="Cambria" panose="02040503050406030204" pitchFamily="18" charset="0"/>
                <a:ea typeface="Cambria" panose="02040503050406030204" pitchFamily="18" charset="0"/>
              </a:rPr>
              <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219200"/>
            <a:ext cx="9144000" cy="5638799"/>
          </a:xfrm>
        </p:spPr>
        <p:txBody>
          <a:bodyPr>
            <a:normAutofit lnSpcReduction="10000"/>
          </a:bodyPr>
          <a:lstStyle/>
          <a:p>
            <a:r>
              <a:rPr lang="sq-AL" dirty="0"/>
              <a:t>Ky proces zë fill me identifikimin e nevojës për blerje, analizën e kërkesës dhe planifikimin e përgjithshëm operativ të projektit. </a:t>
            </a:r>
          </a:p>
          <a:p>
            <a:r>
              <a:rPr lang="sq-AL" dirty="0"/>
              <a:t>Angazhimi i zyrtarit të prokurimit në këtë fazë nuk vërehet shumë, por veprimi </a:t>
            </a:r>
            <a:r>
              <a:rPr lang="sq-AL" dirty="0" err="1"/>
              <a:t>inter</a:t>
            </a:r>
            <a:r>
              <a:rPr lang="sq-AL" dirty="0"/>
              <a:t>-aktiv ndërmjet palëve të interesuara është i nevojshëm. </a:t>
            </a:r>
          </a:p>
          <a:p>
            <a:r>
              <a:rPr lang="sq-AL" dirty="0"/>
              <a:t>“Para se të fillohet me ushtrimin e çfarëdo aktiviteti të prokurimit ZKA i autoritetit kontraktues duhet të sigurojë që të bëhet një vlerësim formal i nevojave dhe që rezultatet e këtij vlerësimi të regjistrohen formalisht me shkrim dhe të ruhen në dokumentacionin e autoritetit kontraktues (neni 9.1. i Ligjit).</a:t>
            </a:r>
          </a:p>
          <a:p>
            <a:pPr marL="0" indent="0">
              <a:buNone/>
            </a:pPr>
            <a:r>
              <a:rPr lang="sq-AL" dirty="0"/>
              <a:t>                                 </a:t>
            </a:r>
            <a:r>
              <a:rPr lang="sq-AL" sz="2200" b="1" dirty="0"/>
              <a:t>Planifikimi i prokurimit </a:t>
            </a:r>
          </a:p>
          <a:p>
            <a:r>
              <a:rPr lang="sq-AL" dirty="0"/>
              <a:t>Një nga proceset e rëndësishme në sistemin e prokurimit është planifikimi vjetor i prokurimit. Me planifikim realizohen 2 qëllime kryesore:</a:t>
            </a:r>
          </a:p>
          <a:p>
            <a:r>
              <a:rPr lang="sq-AL" dirty="0"/>
              <a:t> E para, planifikimi në nivel të AK orienton dhe operon nevojat e organizatës për prokurime në një periudhë të ardhshme njëvjeçare, të mbështetur në vlerësimin formal të nevojave; </a:t>
            </a:r>
          </a:p>
          <a:p>
            <a:r>
              <a:rPr lang="sq-AL" dirty="0"/>
              <a:t>E dyta,  dorëzimi i planeve të prokurimit nga autoritetet kontraktuese në Agjencinë Qendrore të Prokurimit mundëson identifikimin e kërkesave të përbashkëta për prokurime të centralizuara në nivelin qendror, të cilat AQP i grumbullon dhe konsolidon me qëllim të prokurimit më efikas të tyre në shkallë vendi. </a:t>
            </a:r>
          </a:p>
        </p:txBody>
      </p:sp>
    </p:spTree>
    <p:extLst>
      <p:ext uri="{BB962C8B-B14F-4D97-AF65-F5344CB8AC3E}">
        <p14:creationId xmlns:p14="http://schemas.microsoft.com/office/powerpoint/2010/main" val="3115254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4" y="-381000"/>
            <a:ext cx="9144000" cy="18288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FAZA III – PËRGATITJA PËR DETYRËN E PROKURIMIT, PROCESI I TENDERIMIT DERI NE NENSHKRIM TE KONTRATES DHE   MENAXHIMI I KONTRATES</a:t>
            </a: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447800"/>
            <a:ext cx="9144000" cy="4729163"/>
          </a:xfrm>
        </p:spPr>
        <p:txBody>
          <a:bodyPr/>
          <a:lstStyle/>
          <a:p>
            <a:r>
              <a:rPr lang="sq-AL" b="1" dirty="0"/>
              <a:t>Etapa e tenderimit </a:t>
            </a:r>
            <a:r>
              <a:rPr lang="sq-AL" dirty="0"/>
              <a:t>- nënkupton krijimin e rastit te biznesit përmes përgatitjes së specifikimit teknik, përgatitjes së dosjes së tenderit, publikimit të tenderit,  grumbullimit te ofertave, trajtimit te pyetjeve, trajtimit te ankesave e deri ne hapje, vlerësim e shpërblim të kontratës.</a:t>
            </a:r>
          </a:p>
          <a:p>
            <a:r>
              <a:rPr lang="sq-AL" b="1" dirty="0"/>
              <a:t>Menaxhimi i kontratës</a:t>
            </a:r>
            <a:r>
              <a:rPr lang="sq-AL" dirty="0"/>
              <a:t> - Kjo fazë e aktivitetit përfshinë hapat që duhet ndërmarrë në zbatimin më efektiv të kontratës. </a:t>
            </a:r>
          </a:p>
          <a:p>
            <a:r>
              <a:rPr lang="sq-AL" dirty="0"/>
              <a:t>Këta veprime përcaktohen në dosje tek kushtet e kontratës, e cila</a:t>
            </a:r>
            <a:r>
              <a:rPr lang="sq-AL" b="1" dirty="0"/>
              <a:t> </a:t>
            </a:r>
            <a:r>
              <a:rPr lang="sq-AL" dirty="0"/>
              <a:t> është pjesë e dosjes së tenderit. Forma dhe përmbajtja e kontratës është e standardizuar brenda dosjes, kështu qe nuk ka mundësi të ndryshohet. </a:t>
            </a:r>
          </a:p>
          <a:p>
            <a:r>
              <a:rPr lang="sq-AL" dirty="0"/>
              <a:t>Aktivitetet që lidhen me pranimin e mallit, ambalazhin, transportin, kualitetin, reklamimin, pagesat, përpilimin e dokumentacionit e veprime tjera të kësaj natyre janë objekt i kontratës po edhe  i rregulloreve të brendshme të organizatës. </a:t>
            </a:r>
          </a:p>
          <a:p>
            <a:endParaRPr lang="sq-AL" dirty="0"/>
          </a:p>
        </p:txBody>
      </p:sp>
    </p:spTree>
    <p:extLst>
      <p:ext uri="{BB962C8B-B14F-4D97-AF65-F5344CB8AC3E}">
        <p14:creationId xmlns:p14="http://schemas.microsoft.com/office/powerpoint/2010/main" val="2781223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76200" y="1334573"/>
            <a:ext cx="3275857" cy="1384995"/>
          </a:xfrm>
          <a:prstGeom prst="rect">
            <a:avLst/>
          </a:prstGeom>
          <a:solidFill>
            <a:schemeClr val="accent3">
              <a:lumMod val="95000"/>
            </a:schemeClr>
          </a:solidFill>
        </p:spPr>
        <p:txBody>
          <a:bodyPr wrap="square" rtlCol="0">
            <a:spAutoFit/>
          </a:bodyPr>
          <a:lstStyle/>
          <a:p>
            <a:pPr algn="ctr"/>
            <a:r>
              <a:rPr lang="sq-AL" sz="2800" b="1" dirty="0">
                <a:solidFill>
                  <a:srgbClr val="FF0000"/>
                </a:solidFill>
              </a:rPr>
              <a:t>Cikli I </a:t>
            </a:r>
            <a:endParaRPr lang="en-GB" sz="2800" b="1" dirty="0">
              <a:solidFill>
                <a:srgbClr val="FF0000"/>
              </a:solidFill>
            </a:endParaRPr>
          </a:p>
          <a:p>
            <a:pPr algn="ctr"/>
            <a:r>
              <a:rPr lang="sq-AL" sz="2800" b="1" dirty="0">
                <a:solidFill>
                  <a:srgbClr val="FF0000"/>
                </a:solidFill>
              </a:rPr>
              <a:t>Prokurimit </a:t>
            </a:r>
          </a:p>
          <a:p>
            <a:pPr algn="ctr"/>
            <a:endParaRPr lang="en-GB" sz="2800" b="1" dirty="0">
              <a:solidFill>
                <a:srgbClr val="FF0000"/>
              </a:solidFill>
            </a:endParaRPr>
          </a:p>
        </p:txBody>
      </p:sp>
      <p:grpSp>
        <p:nvGrpSpPr>
          <p:cNvPr id="6" name="Group 9"/>
          <p:cNvGrpSpPr/>
          <p:nvPr/>
        </p:nvGrpSpPr>
        <p:grpSpPr>
          <a:xfrm>
            <a:off x="6932509" y="5157192"/>
            <a:ext cx="1977017" cy="1507998"/>
            <a:chOff x="5376020" y="1240968"/>
            <a:chExt cx="1977017" cy="1507998"/>
          </a:xfrm>
        </p:grpSpPr>
        <p:sp>
          <p:nvSpPr>
            <p:cNvPr id="11" name="Rectangle 10"/>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p:cNvSpPr/>
            <p:nvPr/>
          </p:nvSpPr>
          <p:spPr>
            <a:xfrm>
              <a:off x="5531793" y="1240968"/>
              <a:ext cx="1821244" cy="933375"/>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q-AL" sz="1400" b="1" dirty="0">
                  <a:solidFill>
                    <a:srgbClr val="FF0000"/>
                  </a:solidFill>
                </a:rPr>
                <a:t>Faza para-tenderimit</a:t>
              </a:r>
              <a:r>
                <a:rPr lang="en-US" sz="1400" b="1" dirty="0">
                  <a:solidFill>
                    <a:srgbClr val="FF0000"/>
                  </a:solidFill>
                </a:rPr>
                <a:t> </a:t>
              </a:r>
              <a:r>
                <a:rPr lang="sq-AL" sz="1400" b="1" dirty="0">
                  <a:solidFill>
                    <a:srgbClr val="FF0000"/>
                  </a:solidFill>
                </a:rPr>
                <a:t>(Planifikimi dhe Përgatitja e Prokurimit)</a:t>
              </a:r>
              <a:endParaRPr lang="sq-AL" sz="1400" b="1" kern="1200" dirty="0">
                <a:solidFill>
                  <a:srgbClr val="FF0000"/>
                </a:solidFill>
              </a:endParaRPr>
            </a:p>
          </p:txBody>
        </p:sp>
      </p:grpSp>
      <p:sp>
        <p:nvSpPr>
          <p:cNvPr id="18" name="TextBox 17"/>
          <p:cNvSpPr txBox="1"/>
          <p:nvPr/>
        </p:nvSpPr>
        <p:spPr>
          <a:xfrm>
            <a:off x="5868144" y="1193866"/>
            <a:ext cx="3275857" cy="1384995"/>
          </a:xfrm>
          <a:prstGeom prst="rect">
            <a:avLst/>
          </a:prstGeom>
          <a:solidFill>
            <a:schemeClr val="accent3">
              <a:lumMod val="95000"/>
            </a:schemeClr>
          </a:solidFill>
        </p:spPr>
        <p:txBody>
          <a:bodyPr wrap="square" rtlCol="0">
            <a:spAutoFit/>
          </a:bodyPr>
          <a:lstStyle/>
          <a:p>
            <a:pPr algn="ctr"/>
            <a:r>
              <a:rPr lang="sq-AL" sz="2800" b="1" dirty="0">
                <a:solidFill>
                  <a:srgbClr val="FF0000"/>
                </a:solidFill>
              </a:rPr>
              <a:t>Cik</a:t>
            </a:r>
            <a:r>
              <a:rPr lang="en-GB" sz="2800" b="1" dirty="0">
                <a:solidFill>
                  <a:srgbClr val="FF0000"/>
                </a:solidFill>
              </a:rPr>
              <a:t>li</a:t>
            </a:r>
            <a:r>
              <a:rPr lang="sq-AL" sz="2800" b="1" dirty="0">
                <a:solidFill>
                  <a:srgbClr val="FF0000"/>
                </a:solidFill>
              </a:rPr>
              <a:t> </a:t>
            </a:r>
            <a:r>
              <a:rPr lang="en-US" sz="2800" b="1" dirty="0" err="1">
                <a:solidFill>
                  <a:srgbClr val="FF0000"/>
                </a:solidFill>
              </a:rPr>
              <a:t>i</a:t>
            </a:r>
            <a:r>
              <a:rPr lang="sq-AL" sz="2800" b="1" dirty="0">
                <a:solidFill>
                  <a:srgbClr val="FF0000"/>
                </a:solidFill>
              </a:rPr>
              <a:t> </a:t>
            </a:r>
            <a:endParaRPr lang="en-GB" sz="2800" b="1" dirty="0">
              <a:solidFill>
                <a:srgbClr val="FF0000"/>
              </a:solidFill>
            </a:endParaRPr>
          </a:p>
          <a:p>
            <a:pPr algn="ctr"/>
            <a:r>
              <a:rPr lang="sq-AL" sz="2800" b="1" dirty="0">
                <a:solidFill>
                  <a:srgbClr val="FF0000"/>
                </a:solidFill>
              </a:rPr>
              <a:t>Prokurimit</a:t>
            </a:r>
            <a:r>
              <a:rPr lang="en-US" sz="2800" b="1" dirty="0">
                <a:solidFill>
                  <a:srgbClr val="FF0000"/>
                </a:solidFill>
              </a:rPr>
              <a:t> </a:t>
            </a:r>
          </a:p>
          <a:p>
            <a:pPr algn="ctr"/>
            <a:endParaRPr lang="en-GB" sz="2800" b="1" dirty="0">
              <a:solidFill>
                <a:srgbClr val="FF0000"/>
              </a:solidFill>
            </a:endParaRPr>
          </a:p>
        </p:txBody>
      </p:sp>
      <p:graphicFrame>
        <p:nvGraphicFramePr>
          <p:cNvPr id="16" name="Diagram 15"/>
          <p:cNvGraphicFramePr/>
          <p:nvPr/>
        </p:nvGraphicFramePr>
        <p:xfrm>
          <a:off x="706643" y="1732475"/>
          <a:ext cx="7608168" cy="42399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352057" y="3369188"/>
            <a:ext cx="2148738" cy="954107"/>
          </a:xfrm>
          <a:prstGeom prst="rect">
            <a:avLst/>
          </a:prstGeom>
          <a:noFill/>
        </p:spPr>
        <p:txBody>
          <a:bodyPr wrap="square" rtlCol="0">
            <a:spAutoFit/>
          </a:bodyPr>
          <a:lstStyle/>
          <a:p>
            <a:pPr algn="ctr"/>
            <a:r>
              <a:rPr lang="en-US" sz="2800" dirty="0" err="1">
                <a:solidFill>
                  <a:srgbClr val="0000FF"/>
                </a:solidFill>
              </a:rPr>
              <a:t>Cikli</a:t>
            </a:r>
            <a:r>
              <a:rPr lang="en-US" sz="2800" dirty="0">
                <a:solidFill>
                  <a:srgbClr val="0000FF"/>
                </a:solidFill>
              </a:rPr>
              <a:t> </a:t>
            </a:r>
            <a:r>
              <a:rPr lang="en-US" sz="2800" dirty="0" err="1">
                <a:solidFill>
                  <a:srgbClr val="0000FF"/>
                </a:solidFill>
              </a:rPr>
              <a:t>i</a:t>
            </a:r>
            <a:r>
              <a:rPr lang="en-US" sz="2800" dirty="0">
                <a:solidFill>
                  <a:srgbClr val="0000FF"/>
                </a:solidFill>
              </a:rPr>
              <a:t> </a:t>
            </a:r>
            <a:r>
              <a:rPr lang="en-US" sz="2800" dirty="0" err="1">
                <a:solidFill>
                  <a:srgbClr val="0000FF"/>
                </a:solidFill>
              </a:rPr>
              <a:t>Projektit</a:t>
            </a:r>
            <a:endParaRPr lang="en-GB" sz="2800" dirty="0">
              <a:solidFill>
                <a:srgbClr val="0000FF"/>
              </a:solidFill>
            </a:endParaRPr>
          </a:p>
        </p:txBody>
      </p:sp>
      <p:sp>
        <p:nvSpPr>
          <p:cNvPr id="5" name="Rectangle 4"/>
          <p:cNvSpPr/>
          <p:nvPr/>
        </p:nvSpPr>
        <p:spPr>
          <a:xfrm>
            <a:off x="5148064" y="6484835"/>
            <a:ext cx="306494" cy="369332"/>
          </a:xfrm>
          <a:prstGeom prst="rect">
            <a:avLst/>
          </a:prstGeom>
        </p:spPr>
        <p:txBody>
          <a:bodyPr wrap="none">
            <a:spAutoFit/>
          </a:bodyPr>
          <a:lstStyle/>
          <a:p>
            <a:fld id="{D161AC04-922F-4107-B948-6FC542063011}" type="slidenum">
              <a:rPr lang="en-US"/>
              <a:pPr/>
              <a:t>15</a:t>
            </a:fld>
            <a:endParaRPr lang="en-GB" dirty="0"/>
          </a:p>
        </p:txBody>
      </p:sp>
      <p:sp>
        <p:nvSpPr>
          <p:cNvPr id="2" name="Curved Left Arrow 1"/>
          <p:cNvSpPr/>
          <p:nvPr/>
        </p:nvSpPr>
        <p:spPr>
          <a:xfrm rot="20132734">
            <a:off x="6585997" y="1950762"/>
            <a:ext cx="693025" cy="1949609"/>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0" name="Group 5"/>
          <p:cNvGrpSpPr/>
          <p:nvPr/>
        </p:nvGrpSpPr>
        <p:grpSpPr>
          <a:xfrm>
            <a:off x="7392135" y="2458878"/>
            <a:ext cx="1472209" cy="1103026"/>
            <a:chOff x="5044246" y="1645940"/>
            <a:chExt cx="1472209" cy="1103026"/>
          </a:xfrm>
        </p:grpSpPr>
        <p:sp>
          <p:nvSpPr>
            <p:cNvPr id="7" name="Rectangle 6"/>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a:off x="5044246" y="1645940"/>
              <a:ext cx="1361618" cy="933375"/>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algn="ctr" defTabSz="622300">
                <a:lnSpc>
                  <a:spcPct val="90000"/>
                </a:lnSpc>
                <a:spcAft>
                  <a:spcPct val="35000"/>
                </a:spcAft>
              </a:pPr>
              <a:r>
                <a:rPr lang="sq-AL" sz="1600" b="1" dirty="0">
                  <a:solidFill>
                    <a:srgbClr val="FF0000"/>
                  </a:solidFill>
                </a:rPr>
                <a:t>Identifikimi </a:t>
              </a:r>
              <a:r>
                <a:rPr lang="en-US" sz="1600" b="1" dirty="0" err="1">
                  <a:solidFill>
                    <a:srgbClr val="FF0000"/>
                  </a:solidFill>
                </a:rPr>
                <a:t>i</a:t>
              </a:r>
              <a:r>
                <a:rPr lang="sq-AL" sz="1600" b="1" dirty="0">
                  <a:solidFill>
                    <a:srgbClr val="FF0000"/>
                  </a:solidFill>
                </a:rPr>
                <a:t> Nevojave, Dizajni &amp; Vlerësimi  </a:t>
              </a:r>
            </a:p>
          </p:txBody>
        </p:sp>
      </p:grpSp>
      <p:sp>
        <p:nvSpPr>
          <p:cNvPr id="9" name="Curved Left Arrow 8"/>
          <p:cNvSpPr/>
          <p:nvPr/>
        </p:nvSpPr>
        <p:spPr>
          <a:xfrm rot="5187027">
            <a:off x="3605803" y="2384379"/>
            <a:ext cx="1861626" cy="5973053"/>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3" name="Group 12"/>
          <p:cNvGrpSpPr/>
          <p:nvPr/>
        </p:nvGrpSpPr>
        <p:grpSpPr>
          <a:xfrm>
            <a:off x="638" y="2430545"/>
            <a:ext cx="1590179" cy="2064735"/>
            <a:chOff x="4981122" y="684231"/>
            <a:chExt cx="1590179" cy="2064735"/>
          </a:xfrm>
        </p:grpSpPr>
        <p:sp>
          <p:nvSpPr>
            <p:cNvPr id="14" name="Rectangle 13"/>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tangle 14"/>
            <p:cNvSpPr/>
            <p:nvPr/>
          </p:nvSpPr>
          <p:spPr>
            <a:xfrm>
              <a:off x="4981122" y="684231"/>
              <a:ext cx="1590179" cy="1500106"/>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q-AL" sz="1600" b="1" kern="1200" dirty="0">
                  <a:solidFill>
                    <a:srgbClr val="FF0000"/>
                  </a:solidFill>
                </a:rPr>
                <a:t>Faza e Tenderimit</a:t>
              </a:r>
            </a:p>
            <a:p>
              <a:pPr lvl="0" algn="ctr" defTabSz="622300">
                <a:lnSpc>
                  <a:spcPct val="90000"/>
                </a:lnSpc>
                <a:spcBef>
                  <a:spcPct val="0"/>
                </a:spcBef>
                <a:spcAft>
                  <a:spcPct val="35000"/>
                </a:spcAft>
              </a:pPr>
              <a:r>
                <a:rPr lang="sq-AL" sz="1600" kern="1200" dirty="0">
                  <a:solidFill>
                    <a:srgbClr val="FF0000"/>
                  </a:solidFill>
                </a:rPr>
                <a:t>(</a:t>
              </a:r>
              <a:r>
                <a:rPr lang="en-GB" sz="1600" kern="1200" dirty="0" err="1">
                  <a:solidFill>
                    <a:srgbClr val="FF0000"/>
                  </a:solidFill>
                </a:rPr>
                <a:t>Oferta</a:t>
              </a:r>
              <a:r>
                <a:rPr lang="sq-AL" sz="1600" kern="1200" dirty="0">
                  <a:solidFill>
                    <a:srgbClr val="FF0000"/>
                  </a:solidFill>
                </a:rPr>
                <a:t>, Vlerësimi&amp; Dhënia)</a:t>
              </a:r>
              <a:r>
                <a:rPr lang="en-US" sz="1600" kern="1200" dirty="0">
                  <a:solidFill>
                    <a:srgbClr val="FF0000"/>
                  </a:solidFill>
                </a:rPr>
                <a:t> </a:t>
              </a:r>
              <a:r>
                <a:rPr lang="sq-AL" sz="1600" b="1" dirty="0">
                  <a:solidFill>
                    <a:srgbClr val="FF0000"/>
                  </a:solidFill>
                </a:rPr>
                <a:t>&amp; </a:t>
              </a:r>
              <a:r>
                <a:rPr lang="sq-AL" sz="1600" b="1" kern="1200" dirty="0">
                  <a:solidFill>
                    <a:srgbClr val="FF0000"/>
                  </a:solidFill>
                </a:rPr>
                <a:t>Menaxhimi </a:t>
              </a:r>
              <a:r>
                <a:rPr lang="en-US" sz="1600" b="1" kern="1200" dirty="0" err="1">
                  <a:solidFill>
                    <a:srgbClr val="FF0000"/>
                  </a:solidFill>
                </a:rPr>
                <a:t>i</a:t>
              </a:r>
              <a:r>
                <a:rPr lang="sq-AL" sz="1600" b="1" kern="1200" dirty="0">
                  <a:solidFill>
                    <a:srgbClr val="FF0000"/>
                  </a:solidFill>
                </a:rPr>
                <a:t> Kontrat</a:t>
              </a:r>
              <a:r>
                <a:rPr lang="en-US" sz="1600" b="1" kern="1200" dirty="0">
                  <a:solidFill>
                    <a:srgbClr val="FF0000"/>
                  </a:solidFill>
                </a:rPr>
                <a:t>ë</a:t>
              </a:r>
              <a:r>
                <a:rPr lang="sq-AL" sz="1600" b="1" kern="1200" dirty="0">
                  <a:solidFill>
                    <a:srgbClr val="FF0000"/>
                  </a:solidFill>
                </a:rPr>
                <a:t>s</a:t>
              </a:r>
            </a:p>
          </p:txBody>
        </p:sp>
      </p:grpSp>
      <p:sp>
        <p:nvSpPr>
          <p:cNvPr id="3" name="Rectangle 2"/>
          <p:cNvSpPr/>
          <p:nvPr/>
        </p:nvSpPr>
        <p:spPr>
          <a:xfrm>
            <a:off x="638" y="548680"/>
            <a:ext cx="9143363" cy="523220"/>
          </a:xfrm>
          <a:prstGeom prst="rect">
            <a:avLst/>
          </a:prstGeom>
        </p:spPr>
        <p:txBody>
          <a:bodyPr wrap="square">
            <a:spAutoFit/>
          </a:bodyPr>
          <a:lstStyle/>
          <a:p>
            <a:pPr algn="ctr"/>
            <a:r>
              <a:rPr lang="sq-AL" sz="2800" b="1" dirty="0"/>
              <a:t>Ndërfaqja e prokurimit me ciklin e projektit </a:t>
            </a:r>
          </a:p>
        </p:txBody>
      </p:sp>
      <p:sp>
        <p:nvSpPr>
          <p:cNvPr id="17" name="Curved Left Arrow 16"/>
          <p:cNvSpPr/>
          <p:nvPr/>
        </p:nvSpPr>
        <p:spPr>
          <a:xfrm rot="12794180">
            <a:off x="1786623" y="1823518"/>
            <a:ext cx="930381" cy="1792101"/>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Curved Left Arrow 19"/>
          <p:cNvSpPr/>
          <p:nvPr/>
        </p:nvSpPr>
        <p:spPr>
          <a:xfrm rot="16475430">
            <a:off x="4013285" y="936868"/>
            <a:ext cx="475106" cy="1342328"/>
          </a:xfrm>
          <a:prstGeom prst="curvedLeftArrow">
            <a:avLst>
              <a:gd name="adj1" fmla="val 25000"/>
              <a:gd name="adj2" fmla="val 96310"/>
              <a:gd name="adj3" fmla="val 71574"/>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52236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1000" fill="hold"/>
                                        <p:tgtEl>
                                          <p:spTgt spid="18"/>
                                        </p:tgtEl>
                                        <p:attrNameLst>
                                          <p:attrName>ppt_w</p:attrName>
                                        </p:attrNameLst>
                                      </p:cBhvr>
                                      <p:tavLst>
                                        <p:tav tm="0">
                                          <p:val>
                                            <p:fltVal val="0"/>
                                          </p:val>
                                        </p:tav>
                                        <p:tav tm="100000">
                                          <p:val>
                                            <p:strVal val="#ppt_w"/>
                                          </p:val>
                                        </p:tav>
                                      </p:tavLst>
                                    </p:anim>
                                    <p:anim calcmode="lin" valueType="num">
                                      <p:cBhvr>
                                        <p:cTn id="19" dur="1000" fill="hold"/>
                                        <p:tgtEl>
                                          <p:spTgt spid="18"/>
                                        </p:tgtEl>
                                        <p:attrNameLst>
                                          <p:attrName>ppt_h</p:attrName>
                                        </p:attrNameLst>
                                      </p:cBhvr>
                                      <p:tavLst>
                                        <p:tav tm="0">
                                          <p:val>
                                            <p:fltVal val="0"/>
                                          </p:val>
                                        </p:tav>
                                        <p:tav tm="100000">
                                          <p:val>
                                            <p:strVal val="#ppt_h"/>
                                          </p:val>
                                        </p:tav>
                                      </p:tavLst>
                                    </p:anim>
                                    <p:anim calcmode="lin" valueType="num">
                                      <p:cBhvr>
                                        <p:cTn id="20" dur="1000" fill="hold"/>
                                        <p:tgtEl>
                                          <p:spTgt spid="18"/>
                                        </p:tgtEl>
                                        <p:attrNameLst>
                                          <p:attrName>style.rotation</p:attrName>
                                        </p:attrNameLst>
                                      </p:cBhvr>
                                      <p:tavLst>
                                        <p:tav tm="0">
                                          <p:val>
                                            <p:fltVal val="90"/>
                                          </p:val>
                                        </p:tav>
                                        <p:tav tm="100000">
                                          <p:val>
                                            <p:fltVal val="0"/>
                                          </p:val>
                                        </p:tav>
                                      </p:tavLst>
                                    </p:anim>
                                    <p:animEffect transition="in" filter="fade">
                                      <p:cBhvr>
                                        <p:cTn id="21" dur="1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heel(1)">
                                      <p:cBhvr>
                                        <p:cTn id="26" dur="2000"/>
                                        <p:tgtEl>
                                          <p:spTgt spid="2"/>
                                        </p:tgtEl>
                                      </p:cBhvr>
                                    </p:animEffect>
                                  </p:childTnLst>
                                </p:cTn>
                              </p:par>
                              <p:par>
                                <p:cTn id="27" presetID="26"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80">
                                          <p:stCondLst>
                                            <p:cond delay="0"/>
                                          </p:stCondLst>
                                        </p:cTn>
                                        <p:tgtEl>
                                          <p:spTgt spid="10"/>
                                        </p:tgtEl>
                                      </p:cBhvr>
                                    </p:animEffect>
                                    <p:anim calcmode="lin" valueType="num">
                                      <p:cBhvr>
                                        <p:cTn id="3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5" dur="26">
                                          <p:stCondLst>
                                            <p:cond delay="650"/>
                                          </p:stCondLst>
                                        </p:cTn>
                                        <p:tgtEl>
                                          <p:spTgt spid="10"/>
                                        </p:tgtEl>
                                      </p:cBhvr>
                                      <p:to x="100000" y="60000"/>
                                    </p:animScale>
                                    <p:animScale>
                                      <p:cBhvr>
                                        <p:cTn id="36" dur="166" decel="50000">
                                          <p:stCondLst>
                                            <p:cond delay="676"/>
                                          </p:stCondLst>
                                        </p:cTn>
                                        <p:tgtEl>
                                          <p:spTgt spid="10"/>
                                        </p:tgtEl>
                                      </p:cBhvr>
                                      <p:to x="100000" y="100000"/>
                                    </p:animScale>
                                    <p:animScale>
                                      <p:cBhvr>
                                        <p:cTn id="37" dur="26">
                                          <p:stCondLst>
                                            <p:cond delay="1312"/>
                                          </p:stCondLst>
                                        </p:cTn>
                                        <p:tgtEl>
                                          <p:spTgt spid="10"/>
                                        </p:tgtEl>
                                      </p:cBhvr>
                                      <p:to x="100000" y="80000"/>
                                    </p:animScale>
                                    <p:animScale>
                                      <p:cBhvr>
                                        <p:cTn id="38" dur="166" decel="50000">
                                          <p:stCondLst>
                                            <p:cond delay="1338"/>
                                          </p:stCondLst>
                                        </p:cTn>
                                        <p:tgtEl>
                                          <p:spTgt spid="10"/>
                                        </p:tgtEl>
                                      </p:cBhvr>
                                      <p:to x="100000" y="100000"/>
                                    </p:animScale>
                                    <p:animScale>
                                      <p:cBhvr>
                                        <p:cTn id="39" dur="26">
                                          <p:stCondLst>
                                            <p:cond delay="1642"/>
                                          </p:stCondLst>
                                        </p:cTn>
                                        <p:tgtEl>
                                          <p:spTgt spid="10"/>
                                        </p:tgtEl>
                                      </p:cBhvr>
                                      <p:to x="100000" y="90000"/>
                                    </p:animScale>
                                    <p:animScale>
                                      <p:cBhvr>
                                        <p:cTn id="40" dur="166" decel="50000">
                                          <p:stCondLst>
                                            <p:cond delay="1668"/>
                                          </p:stCondLst>
                                        </p:cTn>
                                        <p:tgtEl>
                                          <p:spTgt spid="10"/>
                                        </p:tgtEl>
                                      </p:cBhvr>
                                      <p:to x="100000" y="100000"/>
                                    </p:animScale>
                                    <p:animScale>
                                      <p:cBhvr>
                                        <p:cTn id="41" dur="26">
                                          <p:stCondLst>
                                            <p:cond delay="1808"/>
                                          </p:stCondLst>
                                        </p:cTn>
                                        <p:tgtEl>
                                          <p:spTgt spid="10"/>
                                        </p:tgtEl>
                                      </p:cBhvr>
                                      <p:to x="100000" y="95000"/>
                                    </p:animScale>
                                    <p:animScale>
                                      <p:cBhvr>
                                        <p:cTn id="42" dur="166" decel="50000">
                                          <p:stCondLst>
                                            <p:cond delay="1834"/>
                                          </p:stCondLst>
                                        </p:cTn>
                                        <p:tgtEl>
                                          <p:spTgt spid="10"/>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heel(1)">
                                      <p:cBhvr>
                                        <p:cTn id="47" dur="2000"/>
                                        <p:tgtEl>
                                          <p:spTgt spid="9"/>
                                        </p:tgtEl>
                                      </p:cBhvr>
                                    </p:animEffect>
                                  </p:childTnLst>
                                </p:cTn>
                              </p:par>
                              <p:par>
                                <p:cTn id="48" presetID="45" presetClass="entr" presetSubtype="0"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2000"/>
                                        <p:tgtEl>
                                          <p:spTgt spid="6"/>
                                        </p:tgtEl>
                                      </p:cBhvr>
                                    </p:animEffect>
                                    <p:anim calcmode="lin" valueType="num">
                                      <p:cBhvr>
                                        <p:cTn id="51" dur="2000" fill="hold"/>
                                        <p:tgtEl>
                                          <p:spTgt spid="6"/>
                                        </p:tgtEl>
                                        <p:attrNameLst>
                                          <p:attrName>ppt_w</p:attrName>
                                        </p:attrNameLst>
                                      </p:cBhvr>
                                      <p:tavLst>
                                        <p:tav tm="0" fmla="#ppt_w*sin(2.5*pi*$)">
                                          <p:val>
                                            <p:fltVal val="0"/>
                                          </p:val>
                                        </p:tav>
                                        <p:tav tm="100000">
                                          <p:val>
                                            <p:fltVal val="1"/>
                                          </p:val>
                                        </p:tav>
                                      </p:tavLst>
                                    </p:anim>
                                    <p:anim calcmode="lin" valueType="num">
                                      <p:cBhvr>
                                        <p:cTn id="52"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heel(1)">
                                      <p:cBhvr>
                                        <p:cTn id="57" dur="2000"/>
                                        <p:tgtEl>
                                          <p:spTgt spid="17"/>
                                        </p:tgtEl>
                                      </p:cBhvr>
                                    </p:animEffect>
                                  </p:childTnLst>
                                </p:cTn>
                              </p:par>
                              <p:par>
                                <p:cTn id="58" presetID="53" presetClass="entr" presetSubtype="16"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500" fill="hold"/>
                                        <p:tgtEl>
                                          <p:spTgt spid="13"/>
                                        </p:tgtEl>
                                        <p:attrNameLst>
                                          <p:attrName>ppt_w</p:attrName>
                                        </p:attrNameLst>
                                      </p:cBhvr>
                                      <p:tavLst>
                                        <p:tav tm="0">
                                          <p:val>
                                            <p:fltVal val="0"/>
                                          </p:val>
                                        </p:tav>
                                        <p:tav tm="100000">
                                          <p:val>
                                            <p:strVal val="#ppt_w"/>
                                          </p:val>
                                        </p:tav>
                                      </p:tavLst>
                                    </p:anim>
                                    <p:anim calcmode="lin" valueType="num">
                                      <p:cBhvr>
                                        <p:cTn id="61" dur="500" fill="hold"/>
                                        <p:tgtEl>
                                          <p:spTgt spid="13"/>
                                        </p:tgtEl>
                                        <p:attrNameLst>
                                          <p:attrName>ppt_h</p:attrName>
                                        </p:attrNameLst>
                                      </p:cBhvr>
                                      <p:tavLst>
                                        <p:tav tm="0">
                                          <p:val>
                                            <p:fltVal val="0"/>
                                          </p:val>
                                        </p:tav>
                                        <p:tav tm="100000">
                                          <p:val>
                                            <p:strVal val="#ppt_h"/>
                                          </p:val>
                                        </p:tav>
                                      </p:tavLst>
                                    </p:anim>
                                    <p:animEffect transition="in" filter="fade">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heel(1)">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1000" fill="hold"/>
                                        <p:tgtEl>
                                          <p:spTgt spid="19"/>
                                        </p:tgtEl>
                                        <p:attrNameLst>
                                          <p:attrName>ppt_w</p:attrName>
                                        </p:attrNameLst>
                                      </p:cBhvr>
                                      <p:tavLst>
                                        <p:tav tm="0">
                                          <p:val>
                                            <p:fltVal val="0"/>
                                          </p:val>
                                        </p:tav>
                                        <p:tav tm="100000">
                                          <p:val>
                                            <p:strVal val="#ppt_w"/>
                                          </p:val>
                                        </p:tav>
                                      </p:tavLst>
                                    </p:anim>
                                    <p:anim calcmode="lin" valueType="num">
                                      <p:cBhvr>
                                        <p:cTn id="73" dur="1000" fill="hold"/>
                                        <p:tgtEl>
                                          <p:spTgt spid="19"/>
                                        </p:tgtEl>
                                        <p:attrNameLst>
                                          <p:attrName>ppt_h</p:attrName>
                                        </p:attrNameLst>
                                      </p:cBhvr>
                                      <p:tavLst>
                                        <p:tav tm="0">
                                          <p:val>
                                            <p:fltVal val="0"/>
                                          </p:val>
                                        </p:tav>
                                        <p:tav tm="100000">
                                          <p:val>
                                            <p:strVal val="#ppt_h"/>
                                          </p:val>
                                        </p:tav>
                                      </p:tavLst>
                                    </p:anim>
                                    <p:anim calcmode="lin" valueType="num">
                                      <p:cBhvr>
                                        <p:cTn id="74" dur="1000" fill="hold"/>
                                        <p:tgtEl>
                                          <p:spTgt spid="19"/>
                                        </p:tgtEl>
                                        <p:attrNameLst>
                                          <p:attrName>style.rotation</p:attrName>
                                        </p:attrNameLst>
                                      </p:cBhvr>
                                      <p:tavLst>
                                        <p:tav tm="0">
                                          <p:val>
                                            <p:fltVal val="90"/>
                                          </p:val>
                                        </p:tav>
                                        <p:tav tm="100000">
                                          <p:val>
                                            <p:fltVal val="0"/>
                                          </p:val>
                                        </p:tav>
                                      </p:tavLst>
                                    </p:anim>
                                    <p:animEffect transition="in" filter="fade">
                                      <p:cBhvr>
                                        <p:cTn id="7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Graphic spid="16" grpId="0">
        <p:bldAsOne/>
      </p:bldGraphic>
      <p:bldP spid="4" grpId="0"/>
      <p:bldP spid="2" grpId="0" animBg="1"/>
      <p:bldP spid="9" grpId="0" animBg="1"/>
      <p:bldP spid="17"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85799"/>
          </a:xfrm>
        </p:spPr>
        <p:txBody>
          <a:bodyPr>
            <a:normAutofit/>
          </a:bodyPr>
          <a:lstStyle/>
          <a:p>
            <a:r>
              <a:rPr lang="sq-AL" sz="2800" b="1" dirty="0"/>
              <a:t>Rreziqet dhe Menaxhimi i Rreziqeve</a:t>
            </a:r>
            <a:endParaRPr lang="sq-AL" sz="2800" dirty="0"/>
          </a:p>
        </p:txBody>
      </p:sp>
      <p:sp>
        <p:nvSpPr>
          <p:cNvPr id="3" name="Content Placeholder 2"/>
          <p:cNvSpPr>
            <a:spLocks noGrp="1"/>
          </p:cNvSpPr>
          <p:nvPr>
            <p:ph idx="1"/>
          </p:nvPr>
        </p:nvSpPr>
        <p:spPr>
          <a:xfrm>
            <a:off x="0" y="990600"/>
            <a:ext cx="9144000" cy="5867399"/>
          </a:xfrm>
        </p:spPr>
        <p:txBody>
          <a:bodyPr>
            <a:normAutofit lnSpcReduction="10000"/>
          </a:bodyPr>
          <a:lstStyle/>
          <a:p>
            <a:r>
              <a:rPr lang="sq-AL" dirty="0"/>
              <a:t>Definicioni i rrezikut në një formulim të shkurtër do të thotë mundësia që një ngjarje apo veprim mund të ndikojë negativisht në arritjen e objektivave apo aktiviteteve të projektit. Rreziqet përbëhen nga faktorë të brendshëm dhe të jashtëm të projektit.</a:t>
            </a:r>
          </a:p>
          <a:p>
            <a:r>
              <a:rPr lang="sq-AL" dirty="0"/>
              <a:t>Rreziku i projektit është një aktivitet apo gjendje e pasigurt që, nëse ndodh, ka një efekt pozitiv apo negativ në një objektiv të projektit.(“Udhëzuesi i praktikave me te mira te PP”). </a:t>
            </a:r>
          </a:p>
          <a:p>
            <a:r>
              <a:rPr lang="sq-AL" dirty="0"/>
              <a:t>Është e rëndësishme që të theksohet se analiza e rrezikut duhet të fillohet sa më shpejt qe të jetë e mundur për të identifikuar, matur dhe përgatitur planet dhe veprimet për t'u marrë me rreziqet e projektit. Një rrezik është një ndikim negativ në ndonjë ose të gjitha kufizimeve e projektit.</a:t>
            </a:r>
          </a:p>
          <a:p>
            <a:r>
              <a:rPr lang="sq-AL" dirty="0"/>
              <a:t>Zakonisht jo të gjitha rreziqet mund të identifikohen gjatë fazës së identifikimit dhe vlerësimit të projektit, disa mund të identifikohen gjatë fazës së përgatitjes së projektit, dhe disa prej tyre mund të shfaqen papritur gjatë fazës së implementimit. </a:t>
            </a:r>
          </a:p>
          <a:p>
            <a:r>
              <a:rPr lang="sq-AL" dirty="0"/>
              <a:t>Monitorimi i zbatimit i shërben qëllimit të zbulimit të hershëm të rrezikut dhe gjetjen e mënyrave për tu përballuar me te. Në të gjitha rrethanat, rreziqe do të thotë kosto shtesë të burimeve (pajisjeve), punës dhe kohës (koha me e gjate e zbatimit të projektit me kosto në rritje) dhe kriteret e </a:t>
            </a:r>
            <a:r>
              <a:rPr lang="sq-AL" dirty="0" err="1"/>
              <a:t>performancës</a:t>
            </a:r>
            <a:r>
              <a:rPr lang="sq-AL" dirty="0"/>
              <a:t> (cilësisë ose standardeve të ulëta për paratë e njëjta). </a:t>
            </a:r>
          </a:p>
          <a:p>
            <a:endParaRPr lang="sq-AL" dirty="0"/>
          </a:p>
        </p:txBody>
      </p:sp>
    </p:spTree>
    <p:extLst>
      <p:ext uri="{BB962C8B-B14F-4D97-AF65-F5344CB8AC3E}">
        <p14:creationId xmlns:p14="http://schemas.microsoft.com/office/powerpoint/2010/main" val="1932099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199"/>
          </a:xfrm>
        </p:spPr>
        <p:txBody>
          <a:bodyPr/>
          <a:lstStyle/>
          <a:p>
            <a:r>
              <a:rPr lang="sq-AL" sz="3600" b="1" dirty="0"/>
              <a:t>Rreziqet dhe Menaxhimi i Rreziqeve</a:t>
            </a:r>
            <a:endParaRPr lang="sq-AL" dirty="0"/>
          </a:p>
        </p:txBody>
      </p:sp>
      <p:sp>
        <p:nvSpPr>
          <p:cNvPr id="3" name="Content Placeholder 2"/>
          <p:cNvSpPr>
            <a:spLocks noGrp="1"/>
          </p:cNvSpPr>
          <p:nvPr>
            <p:ph idx="1"/>
          </p:nvPr>
        </p:nvSpPr>
        <p:spPr>
          <a:xfrm>
            <a:off x="0" y="838200"/>
            <a:ext cx="9144000" cy="6019800"/>
          </a:xfrm>
        </p:spPr>
        <p:txBody>
          <a:bodyPr>
            <a:normAutofit/>
          </a:bodyPr>
          <a:lstStyle/>
          <a:p>
            <a:pPr marL="0" indent="0">
              <a:buNone/>
            </a:pPr>
            <a:r>
              <a:rPr lang="sq-AL" b="1" dirty="0"/>
              <a:t>Karakteristikat thelbësore të menaxhimit të rrezikut janë:</a:t>
            </a:r>
            <a:endParaRPr lang="sq-AL" dirty="0"/>
          </a:p>
          <a:p>
            <a:pPr lvl="0"/>
            <a:r>
              <a:rPr lang="sq-AL" dirty="0"/>
              <a:t>Menaxhimi i rrezikut, është një proces me anë të së cilit </a:t>
            </a:r>
            <a:r>
              <a:rPr lang="sq-AL" dirty="0" err="1"/>
              <a:t>menaxhmenti</a:t>
            </a:r>
            <a:r>
              <a:rPr lang="sq-AL" dirty="0"/>
              <a:t> e kupton ekspozimin ndaj rrezikut dhe e menaxhon atë deri në një nivel të pranueshëm, duke e minimizuar probabilitetin ose duke minimizuar probabilitetin ose ndikimin (ose që të dyja) e ngjarjes negative;</a:t>
            </a:r>
          </a:p>
          <a:p>
            <a:pPr lvl="0"/>
            <a:r>
              <a:rPr lang="sq-AL" dirty="0" err="1"/>
              <a:t>Menaxhmenti</a:t>
            </a:r>
            <a:r>
              <a:rPr lang="sq-AL" dirty="0"/>
              <a:t> ka përgjegjësi të qartë për të zbatuar kontrollet e brendshme që të menaxhojë rreziqet që burojnë në kuadër të organizatës së tyre;</a:t>
            </a:r>
          </a:p>
          <a:p>
            <a:pPr lvl="0"/>
            <a:r>
              <a:rPr lang="sq-AL" dirty="0"/>
              <a:t>Kontrollet mund te jenë detektive ose parandaluese; </a:t>
            </a:r>
          </a:p>
          <a:p>
            <a:pPr marL="0" indent="0">
              <a:buNone/>
            </a:pPr>
            <a:r>
              <a:rPr lang="sq-AL" dirty="0"/>
              <a:t>Vlerësimi i rrezikut është procesi i vlerësimit të ndikimit dhe probabilitetin e rreziqeve të identifikuara.</a:t>
            </a:r>
          </a:p>
          <a:p>
            <a:r>
              <a:rPr lang="sq-AL" dirty="0"/>
              <a:t>Probabiliteti i Rrezikut është mundësia që një rrezik do të ndodhë. Ndikimi i rrezikut është efekti në elementet e projektit, nëse rreziku ndodh. Për shembull, dëme të mëdha në një ndërtesë ka relativisht gjasa </a:t>
            </a:r>
            <a:r>
              <a:rPr lang="sq-AL" dirty="0" err="1"/>
              <a:t>per</a:t>
            </a:r>
            <a:r>
              <a:rPr lang="sq-AL" dirty="0"/>
              <a:t> të ndodhur (probabiliteti i ulët), por do të ketë ndikim të madh në vazhdimësinë e biznesit. </a:t>
            </a:r>
          </a:p>
          <a:p>
            <a:r>
              <a:rPr lang="sq-AL" dirty="0"/>
              <a:t>Në anën tjetër, ne rast te dështimit te sistemit kompjuterik personal ka mjaft gjasa për te ndodhë (probabiliteti i lartë), por zakonisht nuk  ka një ndikim të madh në biznes.</a:t>
            </a:r>
          </a:p>
          <a:p>
            <a:endParaRPr lang="sq-AL" dirty="0"/>
          </a:p>
        </p:txBody>
      </p:sp>
    </p:spTree>
    <p:extLst>
      <p:ext uri="{BB962C8B-B14F-4D97-AF65-F5344CB8AC3E}">
        <p14:creationId xmlns:p14="http://schemas.microsoft.com/office/powerpoint/2010/main" val="76280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lstStyle/>
          <a:p>
            <a:r>
              <a:rPr lang="nn-NO" dirty="0"/>
              <a:t>Studimi i rastit 1: Rreziqet në Prokurimin Publik </a:t>
            </a:r>
            <a:endParaRPr lang="sq-AL" dirty="0"/>
          </a:p>
        </p:txBody>
      </p:sp>
      <p:sp>
        <p:nvSpPr>
          <p:cNvPr id="3" name="Content Placeholder 2"/>
          <p:cNvSpPr>
            <a:spLocks noGrp="1"/>
          </p:cNvSpPr>
          <p:nvPr>
            <p:ph idx="1"/>
          </p:nvPr>
        </p:nvSpPr>
        <p:spPr>
          <a:xfrm>
            <a:off x="0" y="838201"/>
            <a:ext cx="9144000" cy="5338762"/>
          </a:xfrm>
        </p:spPr>
        <p:txBody>
          <a:bodyPr/>
          <a:lstStyle/>
          <a:p>
            <a:r>
              <a:rPr lang="sq-AL" dirty="0"/>
              <a:t>Gjatë zbatimit të kontratës (faza e Menaxhimit te kontratës), Furnizuesi i jashtëm njofton Autoritetin Kontraktues se për shkak të anulimit të një kërkese tipike të bere nga një klient, ata nuk do të jenë në gjendje për të ofruar sasinë e kërkuar prej 60 Gjeneratorëve të 50 KVA për t'u përdorur nga Shkollat publike më herët se siç është planifikuar:</a:t>
            </a:r>
          </a:p>
          <a:p>
            <a:r>
              <a:rPr lang="sq-AL" dirty="0"/>
              <a:t>Si Menaxher i Kontratës, cili është reagimi juaj.......?</a:t>
            </a:r>
          </a:p>
        </p:txBody>
      </p:sp>
    </p:spTree>
    <p:extLst>
      <p:ext uri="{BB962C8B-B14F-4D97-AF65-F5344CB8AC3E}">
        <p14:creationId xmlns:p14="http://schemas.microsoft.com/office/powerpoint/2010/main" val="164845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90600"/>
          </a:xfrm>
        </p:spPr>
        <p:txBody>
          <a:bodyPr/>
          <a:lstStyle/>
          <a:p>
            <a:r>
              <a:rPr lang="sq-AL" b="1" dirty="0"/>
              <a:t>Identifikimi i Rrezikut</a:t>
            </a:r>
          </a:p>
        </p:txBody>
      </p:sp>
      <p:sp>
        <p:nvSpPr>
          <p:cNvPr id="3" name="Content Placeholder 2"/>
          <p:cNvSpPr>
            <a:spLocks noGrp="1"/>
          </p:cNvSpPr>
          <p:nvPr>
            <p:ph idx="1"/>
          </p:nvPr>
        </p:nvSpPr>
        <p:spPr>
          <a:xfrm>
            <a:off x="0" y="990601"/>
            <a:ext cx="9144000" cy="5186362"/>
          </a:xfrm>
        </p:spPr>
        <p:txBody>
          <a:bodyPr/>
          <a:lstStyle/>
          <a:p>
            <a:pPr marL="0" indent="0">
              <a:buNone/>
            </a:pPr>
            <a:r>
              <a:rPr lang="sq-AL" dirty="0"/>
              <a:t> Sipas </a:t>
            </a:r>
            <a:r>
              <a:rPr lang="nl-NL" dirty="0"/>
              <a:t>Udhëzuesi</a:t>
            </a:r>
            <a:r>
              <a:rPr lang="sq-AL" dirty="0"/>
              <a:t>t </a:t>
            </a:r>
            <a:r>
              <a:rPr lang="nl-NL" dirty="0"/>
              <a:t>për Praktikat me te mira te PP</a:t>
            </a:r>
            <a:r>
              <a:rPr lang="sq-AL" dirty="0"/>
              <a:t> kemi këto </a:t>
            </a:r>
            <a:r>
              <a:rPr lang="sq-AL" dirty="0" err="1"/>
              <a:t>tipe</a:t>
            </a:r>
            <a:r>
              <a:rPr lang="sq-AL" dirty="0"/>
              <a:t> te rreziqeve . </a:t>
            </a:r>
          </a:p>
          <a:p>
            <a:pPr marL="0" indent="0">
              <a:buNone/>
            </a:pPr>
            <a:endParaRPr lang="sq-AL" dirty="0"/>
          </a:p>
          <a:p>
            <a:pPr marL="457200" indent="-457200">
              <a:lnSpc>
                <a:spcPct val="100000"/>
              </a:lnSpc>
              <a:spcBef>
                <a:spcPts val="0"/>
              </a:spcBef>
              <a:buFont typeface="+mj-lt"/>
              <a:buAutoNum type="alphaLcParenR"/>
            </a:pPr>
            <a:r>
              <a:rPr lang="sq-AL" dirty="0"/>
              <a:t>    Strategjike… </a:t>
            </a:r>
          </a:p>
          <a:p>
            <a:pPr marL="457200" indent="-457200">
              <a:lnSpc>
                <a:spcPct val="100000"/>
              </a:lnSpc>
              <a:spcBef>
                <a:spcPts val="0"/>
              </a:spcBef>
              <a:buFont typeface="+mj-lt"/>
              <a:buAutoNum type="alphaLcParenR"/>
            </a:pPr>
            <a:r>
              <a:rPr lang="sq-AL" dirty="0"/>
              <a:t>	Ekonomike/Financiare/të Tregut </a:t>
            </a:r>
          </a:p>
          <a:p>
            <a:pPr marL="457200" indent="-457200">
              <a:lnSpc>
                <a:spcPct val="100000"/>
              </a:lnSpc>
              <a:spcBef>
                <a:spcPts val="0"/>
              </a:spcBef>
              <a:buFont typeface="+mj-lt"/>
              <a:buAutoNum type="alphaLcParenR"/>
            </a:pPr>
            <a:r>
              <a:rPr lang="sq-AL" dirty="0"/>
              <a:t>	Ligjore dhe </a:t>
            </a:r>
            <a:r>
              <a:rPr lang="sq-AL" dirty="0" err="1"/>
              <a:t>Rregullative</a:t>
            </a:r>
            <a:endParaRPr lang="sq-AL" dirty="0"/>
          </a:p>
          <a:p>
            <a:pPr marL="457200" indent="-457200">
              <a:lnSpc>
                <a:spcPct val="100000"/>
              </a:lnSpc>
              <a:spcBef>
                <a:spcPts val="0"/>
              </a:spcBef>
              <a:buFont typeface="+mj-lt"/>
              <a:buAutoNum type="alphaLcParenR"/>
            </a:pPr>
            <a:r>
              <a:rPr lang="sq-AL" dirty="0"/>
              <a:t>	Organizative / </a:t>
            </a:r>
            <a:r>
              <a:rPr lang="sq-AL" dirty="0" err="1"/>
              <a:t>Menaxheriale</a:t>
            </a:r>
            <a:r>
              <a:rPr lang="sq-AL" dirty="0"/>
              <a:t> / Faktorët Njeri</a:t>
            </a:r>
          </a:p>
          <a:p>
            <a:pPr marL="457200" indent="-457200">
              <a:lnSpc>
                <a:spcPct val="100000"/>
              </a:lnSpc>
              <a:spcBef>
                <a:spcPts val="0"/>
              </a:spcBef>
              <a:buFont typeface="+mj-lt"/>
              <a:buAutoNum type="alphaLcParenR"/>
            </a:pPr>
            <a:r>
              <a:rPr lang="sq-AL" dirty="0"/>
              <a:t>	Politike</a:t>
            </a:r>
          </a:p>
          <a:p>
            <a:pPr marL="457200" indent="-457200">
              <a:lnSpc>
                <a:spcPct val="100000"/>
              </a:lnSpc>
              <a:spcBef>
                <a:spcPts val="0"/>
              </a:spcBef>
              <a:buFont typeface="+mj-lt"/>
              <a:buAutoNum type="alphaLcParenR"/>
            </a:pPr>
            <a:r>
              <a:rPr lang="sq-AL" dirty="0"/>
              <a:t>	Mjedisore</a:t>
            </a:r>
          </a:p>
          <a:p>
            <a:pPr marL="457200" indent="-457200">
              <a:lnSpc>
                <a:spcPct val="100000"/>
              </a:lnSpc>
              <a:spcBef>
                <a:spcPts val="0"/>
              </a:spcBef>
              <a:buFont typeface="+mj-lt"/>
              <a:buAutoNum type="alphaLcParenR"/>
            </a:pPr>
            <a:r>
              <a:rPr lang="sq-AL" dirty="0"/>
              <a:t>	Teknike/Operative/Infrastrukture”	  </a:t>
            </a:r>
          </a:p>
          <a:p>
            <a:pPr marL="0" indent="0">
              <a:lnSpc>
                <a:spcPct val="100000"/>
              </a:lnSpc>
              <a:spcBef>
                <a:spcPts val="0"/>
              </a:spcBef>
              <a:buNone/>
            </a:pPr>
            <a:r>
              <a:rPr lang="sq-AL" dirty="0"/>
              <a:t>						 </a:t>
            </a:r>
          </a:p>
        </p:txBody>
      </p:sp>
    </p:spTree>
    <p:extLst>
      <p:ext uri="{BB962C8B-B14F-4D97-AF65-F5344CB8AC3E}">
        <p14:creationId xmlns:p14="http://schemas.microsoft.com/office/powerpoint/2010/main" val="378237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199"/>
          </a:xfrm>
        </p:spPr>
        <p:txBody>
          <a:bodyPr>
            <a:normAutofit fontScale="90000"/>
          </a:bodyPr>
          <a:lstStyle/>
          <a:p>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Objektivat e </a:t>
            </a:r>
            <a:r>
              <a:rPr lang="en-US"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Trajnimit</a:t>
            </a: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 </a:t>
            </a:r>
            <a:b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609600"/>
            <a:ext cx="9144000" cy="6248400"/>
          </a:xfrm>
        </p:spPr>
        <p:txBody>
          <a:bodyPr>
            <a:normAutofit/>
          </a:bodyPr>
          <a:lstStyle/>
          <a:p>
            <a:r>
              <a:rPr lang="sq-AL" sz="2000" dirty="0">
                <a:latin typeface="Cambria" panose="02040503050406030204" pitchFamily="18" charset="0"/>
                <a:ea typeface="Cambria" panose="02040503050406030204" pitchFamily="18" charset="0"/>
              </a:rPr>
              <a:t>Objektivi themelor i këtij kursi është njohja e pjesëmarrësve me rreziqet potenciale që e përcjellin procesin e prokurimit, me theks në identifikimin e tyre në fazën e inicimit të projekteve -  fazën e para tenderimit.  </a:t>
            </a:r>
            <a:endParaRPr lang="en-US" sz="2000" dirty="0">
              <a:latin typeface="Cambria" panose="02040503050406030204" pitchFamily="18" charset="0"/>
              <a:ea typeface="Cambria" panose="02040503050406030204" pitchFamily="18" charset="0"/>
            </a:endParaRPr>
          </a:p>
          <a:p>
            <a:pPr marL="0" indent="0">
              <a:buNone/>
            </a:pPr>
            <a:endParaRPr lang="en-US" sz="2000" dirty="0">
              <a:latin typeface="Cambria" panose="02040503050406030204" pitchFamily="18" charset="0"/>
              <a:ea typeface="Cambria" panose="02040503050406030204" pitchFamily="18" charset="0"/>
            </a:endParaRPr>
          </a:p>
          <a:p>
            <a:r>
              <a:rPr lang="sq-AL" sz="2000" dirty="0">
                <a:latin typeface="Cambria" panose="02040503050406030204" pitchFamily="18" charset="0"/>
                <a:ea typeface="Cambria" panose="02040503050406030204" pitchFamily="18" charset="0"/>
              </a:rPr>
              <a:t>Për t’u njohur më thellësisht me këto elemente paraqitet nevoja e trajtimit më të  detajuar të çështjeve si</a:t>
            </a:r>
            <a:r>
              <a:rPr lang="en-US" sz="2000" dirty="0">
                <a:latin typeface="Cambria" panose="02040503050406030204" pitchFamily="18" charset="0"/>
                <a:ea typeface="Cambria" panose="02040503050406030204" pitchFamily="18" charset="0"/>
              </a:rPr>
              <a:t> : </a:t>
            </a:r>
          </a:p>
          <a:p>
            <a:endParaRPr lang="en-US" sz="2000" dirty="0">
              <a:latin typeface="Cambria" panose="02040503050406030204" pitchFamily="18" charset="0"/>
              <a:ea typeface="Cambria" panose="02040503050406030204" pitchFamily="18" charset="0"/>
            </a:endParaRPr>
          </a:p>
          <a:p>
            <a:pPr lvl="1"/>
            <a:r>
              <a:rPr lang="sq-AL" sz="2000" b="1" dirty="0">
                <a:latin typeface="Cambria" panose="02040503050406030204" pitchFamily="18" charset="0"/>
                <a:ea typeface="Cambria" panose="02040503050406030204" pitchFamily="18" charset="0"/>
              </a:rPr>
              <a:t>Duhet identifikuar rreziqet përkatëse:</a:t>
            </a:r>
            <a:endParaRPr lang="en-US" sz="2000" b="1" dirty="0">
              <a:latin typeface="Cambria" panose="02040503050406030204" pitchFamily="18" charset="0"/>
              <a:ea typeface="Cambria" panose="02040503050406030204" pitchFamily="18" charset="0"/>
            </a:endParaRPr>
          </a:p>
          <a:p>
            <a:pPr marL="1828800" lvl="4" indent="-457200">
              <a:lnSpc>
                <a:spcPct val="100000"/>
              </a:lnSpc>
              <a:spcBef>
                <a:spcPts val="0"/>
              </a:spcBef>
              <a:buFont typeface="+mj-lt"/>
              <a:buAutoNum type="alphaLcParenR"/>
            </a:pPr>
            <a:r>
              <a:rPr lang="sq-AL" sz="2000" kern="0" noProof="1">
                <a:latin typeface="Cambria" panose="02040503050406030204" pitchFamily="18" charset="0"/>
                <a:ea typeface="Cambria" panose="02040503050406030204" pitchFamily="18" charset="0"/>
                <a:cs typeface="Verdana" panose="020B0604030504040204" pitchFamily="34" charset="0"/>
              </a:rPr>
              <a:t>Çfarë është rreziku?</a:t>
            </a:r>
            <a:endParaRPr lang="en-US" sz="2000" kern="0" noProof="1">
              <a:latin typeface="Cambria" panose="02040503050406030204" pitchFamily="18" charset="0"/>
              <a:ea typeface="Cambria" panose="02040503050406030204" pitchFamily="18" charset="0"/>
              <a:cs typeface="Verdana" panose="020B0604030504040204" pitchFamily="34" charset="0"/>
            </a:endParaRPr>
          </a:p>
          <a:p>
            <a:pPr marL="1828800" lvl="4" indent="-457200">
              <a:lnSpc>
                <a:spcPct val="100000"/>
              </a:lnSpc>
              <a:spcBef>
                <a:spcPts val="0"/>
              </a:spcBef>
              <a:buFont typeface="+mj-lt"/>
              <a:buAutoNum type="alphaLcParenR"/>
            </a:pPr>
            <a:r>
              <a:rPr lang="sq-AL" sz="2000" kern="0" noProof="1">
                <a:latin typeface="Cambria" panose="02040503050406030204" pitchFamily="18" charset="0"/>
                <a:ea typeface="Cambria" panose="02040503050406030204" pitchFamily="18" charset="0"/>
                <a:cs typeface="Verdana" panose="020B0604030504040204" pitchFamily="34" charset="0"/>
              </a:rPr>
              <a:t>Identifiko rreziqet që lidhen me veprimet e Prokurimit</a:t>
            </a:r>
            <a:r>
              <a:rPr lang="en-US" sz="2000" kern="0" noProof="1">
                <a:latin typeface="Cambria" panose="02040503050406030204" pitchFamily="18" charset="0"/>
                <a:ea typeface="Cambria" panose="02040503050406030204" pitchFamily="18" charset="0"/>
                <a:cs typeface="Verdana" panose="020B0604030504040204" pitchFamily="34" charset="0"/>
              </a:rPr>
              <a:t>.</a:t>
            </a:r>
            <a:endParaRPr lang="sq-AL" sz="2000" dirty="0">
              <a:latin typeface="Cambria" panose="02040503050406030204" pitchFamily="18" charset="0"/>
              <a:ea typeface="Cambria" panose="02040503050406030204" pitchFamily="18" charset="0"/>
            </a:endParaRPr>
          </a:p>
          <a:p>
            <a:pPr lvl="1"/>
            <a:r>
              <a:rPr lang="sq-AL" sz="2000" b="1" dirty="0">
                <a:latin typeface="Cambria" panose="02040503050406030204" pitchFamily="18" charset="0"/>
                <a:ea typeface="Cambria" panose="02040503050406030204" pitchFamily="18" charset="0"/>
              </a:rPr>
              <a:t>Duhet menaxhuar rreziqet relevante:</a:t>
            </a:r>
            <a:endParaRPr lang="sq-AL" sz="2000" dirty="0">
              <a:latin typeface="Cambria" panose="02040503050406030204" pitchFamily="18" charset="0"/>
              <a:ea typeface="Cambria" panose="02040503050406030204" pitchFamily="18" charset="0"/>
            </a:endParaRPr>
          </a:p>
          <a:p>
            <a:pPr marL="1828800" lvl="4" indent="-457200" fontAlgn="base">
              <a:buFont typeface="+mj-lt"/>
              <a:buAutoNum type="alphaLcParenR"/>
            </a:pPr>
            <a:r>
              <a:rPr lang="sq-AL" sz="2000" dirty="0">
                <a:latin typeface="Cambria" panose="02040503050406030204" pitchFamily="18" charset="0"/>
                <a:ea typeface="Cambria" panose="02040503050406030204" pitchFamily="18" charset="0"/>
              </a:rPr>
              <a:t>Menaxhimi i rrezikut dhe Reagimi ndaj rrezikut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1828800" lvl="4" indent="-457200" fontAlgn="base">
              <a:buFont typeface="+mj-lt"/>
              <a:buAutoNum type="alphaLcParenR"/>
            </a:pPr>
            <a:r>
              <a:rPr lang="sq-AL" sz="2000" dirty="0">
                <a:latin typeface="Cambria" panose="02040503050406030204" pitchFamily="18" charset="0"/>
                <a:ea typeface="Cambria" panose="02040503050406030204" pitchFamily="18" charset="0"/>
              </a:rPr>
              <a:t>Rëndësia e Planifikimit në vazhdimësi, nga fillimi deri në fund! </a:t>
            </a:r>
          </a:p>
          <a:p>
            <a:pPr lvl="1"/>
            <a:endParaRPr lang="sq-AL" sz="2000" dirty="0">
              <a:latin typeface="Cambria" panose="02040503050406030204" pitchFamily="18" charset="0"/>
              <a:ea typeface="Cambria" panose="02040503050406030204" pitchFamily="18" charset="0"/>
            </a:endParaRPr>
          </a:p>
          <a:p>
            <a:endParaRPr lang="sq-AL" dirty="0"/>
          </a:p>
          <a:p>
            <a:endParaRPr lang="sq-AL" dirty="0"/>
          </a:p>
        </p:txBody>
      </p:sp>
    </p:spTree>
    <p:extLst>
      <p:ext uri="{BB962C8B-B14F-4D97-AF65-F5344CB8AC3E}">
        <p14:creationId xmlns:p14="http://schemas.microsoft.com/office/powerpoint/2010/main" val="2298842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66800"/>
          </a:xfrm>
        </p:spPr>
        <p:txBody>
          <a:bodyPr>
            <a:normAutofit/>
          </a:bodyPr>
          <a:lstStyle/>
          <a:p>
            <a:r>
              <a:rPr lang="sq-AL" sz="2800" b="1" dirty="0">
                <a:latin typeface="Cambria" panose="02040503050406030204" pitchFamily="18" charset="0"/>
                <a:ea typeface="Cambria" panose="02040503050406030204" pitchFamily="18" charset="0"/>
              </a:rPr>
              <a:t>Rreziqet në Prokurimin Publik </a:t>
            </a:r>
            <a:br>
              <a:rPr lang="sq-AL" sz="2800" b="1" dirty="0">
                <a:latin typeface="Cambria" panose="02040503050406030204" pitchFamily="18" charset="0"/>
                <a:ea typeface="Cambria" panose="02040503050406030204" pitchFamily="18" charset="0"/>
              </a:rPr>
            </a:br>
            <a:endParaRPr lang="sq-AL"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066800"/>
            <a:ext cx="9144000" cy="5714999"/>
          </a:xfrm>
        </p:spPr>
        <p:txBody>
          <a:bodyPr/>
          <a:lstStyle/>
          <a:p>
            <a:r>
              <a:rPr lang="sq-AL" dirty="0"/>
              <a:t>Procesi është: Identifikimi i Rrezikut, Analiza e rrezikut dhe vlerësimi i rrezikut (përcaktimi i sasisë), Menaxhimi i rrezikut (Monitorimi dhe Kontrolli: Krijimi i një regjistri të rrezikut dhe pastaj përditësimi  në përputhje me rrethanat).</a:t>
            </a:r>
          </a:p>
          <a:p>
            <a:pPr marL="0" indent="0">
              <a:buNone/>
            </a:pPr>
            <a:r>
              <a:rPr lang="sq-AL" dirty="0"/>
              <a:t>                                     Vlerësimi i Ndikimit (</a:t>
            </a:r>
            <a:r>
              <a:rPr lang="sq-AL" dirty="0" err="1"/>
              <a:t>vazh</a:t>
            </a:r>
            <a:r>
              <a:rPr lang="sq-AL" dirty="0"/>
              <a:t>.):</a:t>
            </a:r>
          </a:p>
          <a:p>
            <a:pPr marL="0" indent="0">
              <a:buNone/>
            </a:pPr>
            <a:r>
              <a:rPr lang="sq-AL" dirty="0"/>
              <a:t>Më në tërësi, vlerësimi duhet të marrë në konsideratë ndikimin në:</a:t>
            </a:r>
          </a:p>
          <a:p>
            <a:r>
              <a:rPr lang="sq-AL" dirty="0"/>
              <a:t>Mjedis dhe Social ,Siguri , Efikasitetin dhe efektivitetin e procesit. </a:t>
            </a:r>
          </a:p>
          <a:p>
            <a:r>
              <a:rPr lang="sq-AL" dirty="0"/>
              <a:t>Ndikimi i këtyre RREZIQEVE nëse materializohen është financiar, dëmtim i projektit, dhe / ose lëndim të personave.</a:t>
            </a:r>
          </a:p>
          <a:p>
            <a:endParaRPr lang="sq-AL" dirty="0"/>
          </a:p>
          <a:p>
            <a:pPr marL="0" indent="0">
              <a:buNone/>
            </a:pPr>
            <a:endParaRPr lang="sq-AL" dirty="0"/>
          </a:p>
        </p:txBody>
      </p:sp>
      <p:graphicFrame>
        <p:nvGraphicFramePr>
          <p:cNvPr id="4" name="Table 3"/>
          <p:cNvGraphicFramePr>
            <a:graphicFrameLocks noGrp="1"/>
          </p:cNvGraphicFramePr>
          <p:nvPr>
            <p:extLst>
              <p:ext uri="{D42A27DB-BD31-4B8C-83A1-F6EECF244321}">
                <p14:modId xmlns:p14="http://schemas.microsoft.com/office/powerpoint/2010/main" val="2658641994"/>
              </p:ext>
            </p:extLst>
          </p:nvPr>
        </p:nvGraphicFramePr>
        <p:xfrm>
          <a:off x="304801" y="4114799"/>
          <a:ext cx="5562601" cy="2362199"/>
        </p:xfrm>
        <a:graphic>
          <a:graphicData uri="http://schemas.openxmlformats.org/drawingml/2006/table">
            <a:tbl>
              <a:tblPr firstRow="1" firstCol="1" bandRow="1">
                <a:tableStyleId>{5C22544A-7EE6-4342-B048-85BDC9FD1C3A}</a:tableStyleId>
              </a:tblPr>
              <a:tblGrid>
                <a:gridCol w="1067570">
                  <a:extLst>
                    <a:ext uri="{9D8B030D-6E8A-4147-A177-3AD203B41FA5}">
                      <a16:colId xmlns:a16="http://schemas.microsoft.com/office/drawing/2014/main" xmlns="" val="20000"/>
                    </a:ext>
                  </a:extLst>
                </a:gridCol>
                <a:gridCol w="1011382">
                  <a:extLst>
                    <a:ext uri="{9D8B030D-6E8A-4147-A177-3AD203B41FA5}">
                      <a16:colId xmlns:a16="http://schemas.microsoft.com/office/drawing/2014/main" xmlns="" val="20001"/>
                    </a:ext>
                  </a:extLst>
                </a:gridCol>
                <a:gridCol w="842818">
                  <a:extLst>
                    <a:ext uri="{9D8B030D-6E8A-4147-A177-3AD203B41FA5}">
                      <a16:colId xmlns:a16="http://schemas.microsoft.com/office/drawing/2014/main" xmlns="" val="20002"/>
                    </a:ext>
                  </a:extLst>
                </a:gridCol>
                <a:gridCol w="1011382">
                  <a:extLst>
                    <a:ext uri="{9D8B030D-6E8A-4147-A177-3AD203B41FA5}">
                      <a16:colId xmlns:a16="http://schemas.microsoft.com/office/drawing/2014/main" xmlns="" val="20003"/>
                    </a:ext>
                  </a:extLst>
                </a:gridCol>
                <a:gridCol w="730443">
                  <a:extLst>
                    <a:ext uri="{9D8B030D-6E8A-4147-A177-3AD203B41FA5}">
                      <a16:colId xmlns:a16="http://schemas.microsoft.com/office/drawing/2014/main" xmlns="" val="20004"/>
                    </a:ext>
                  </a:extLst>
                </a:gridCol>
                <a:gridCol w="899006">
                  <a:extLst>
                    <a:ext uri="{9D8B030D-6E8A-4147-A177-3AD203B41FA5}">
                      <a16:colId xmlns:a16="http://schemas.microsoft.com/office/drawing/2014/main" xmlns="" val="20005"/>
                    </a:ext>
                  </a:extLst>
                </a:gridCol>
              </a:tblGrid>
              <a:tr h="433251">
                <a:tc>
                  <a:txBody>
                    <a:bodyPr/>
                    <a:lstStyle/>
                    <a:p>
                      <a:pPr marL="0" marR="0">
                        <a:lnSpc>
                          <a:spcPct val="115000"/>
                        </a:lnSpc>
                        <a:spcBef>
                          <a:spcPts val="0"/>
                        </a:spcBef>
                        <a:spcAft>
                          <a:spcPts val="0"/>
                        </a:spcAft>
                      </a:pPr>
                      <a:r>
                        <a:rPr lang="sq-AL" sz="1200" kern="1200" dirty="0">
                          <a:effectLst/>
                        </a:rPr>
                        <a:t> Fushëveprimi</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xmlns="" val="10000"/>
                  </a:ext>
                </a:extLst>
              </a:tr>
              <a:tr h="401247">
                <a:tc>
                  <a:txBody>
                    <a:bodyPr/>
                    <a:lstStyle/>
                    <a:p>
                      <a:pPr marL="0" marR="0">
                        <a:lnSpc>
                          <a:spcPct val="115000"/>
                        </a:lnSpc>
                        <a:spcBef>
                          <a:spcPts val="0"/>
                        </a:spcBef>
                        <a:spcAft>
                          <a:spcPts val="0"/>
                        </a:spcAft>
                      </a:pPr>
                      <a:r>
                        <a:rPr lang="sq-AL" sz="1200" kern="1200">
                          <a:effectLst/>
                        </a:rPr>
                        <a:t> Afati kohor</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xmlns="" val="10001"/>
                  </a:ext>
                </a:extLst>
              </a:tr>
              <a:tr h="597966">
                <a:tc>
                  <a:txBody>
                    <a:bodyPr/>
                    <a:lstStyle/>
                    <a:p>
                      <a:pPr marL="0" marR="0">
                        <a:lnSpc>
                          <a:spcPct val="115000"/>
                        </a:lnSpc>
                        <a:spcBef>
                          <a:spcPts val="0"/>
                        </a:spcBef>
                        <a:spcAft>
                          <a:spcPts val="0"/>
                        </a:spcAft>
                      </a:pPr>
                      <a:r>
                        <a:rPr lang="sq-AL" sz="1200" kern="1200">
                          <a:effectLst/>
                        </a:rPr>
                        <a:t> Cilësia e rezultateve</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xmlns="" val="10002"/>
                  </a:ext>
                </a:extLst>
              </a:tr>
              <a:tr h="513658">
                <a:tc>
                  <a:txBody>
                    <a:bodyPr/>
                    <a:lstStyle/>
                    <a:p>
                      <a:pPr marL="0" marR="0">
                        <a:lnSpc>
                          <a:spcPct val="115000"/>
                        </a:lnSpc>
                        <a:spcBef>
                          <a:spcPts val="0"/>
                        </a:spcBef>
                        <a:spcAft>
                          <a:spcPts val="0"/>
                        </a:spcAft>
                      </a:pPr>
                      <a:r>
                        <a:rPr lang="sq-AL" sz="1200" kern="1200">
                          <a:effectLst/>
                        </a:rPr>
                        <a:t> Përfitimi (Kosto)</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xmlns="" val="10003"/>
                  </a:ext>
                </a:extLst>
              </a:tr>
              <a:tr h="416077">
                <a:tc>
                  <a:txBody>
                    <a:bodyPr/>
                    <a:lstStyle/>
                    <a:p>
                      <a:pPr marL="0" marR="0">
                        <a:lnSpc>
                          <a:spcPct val="115000"/>
                        </a:lnSpc>
                        <a:spcBef>
                          <a:spcPts val="0"/>
                        </a:spcBef>
                        <a:spcAft>
                          <a:spcPts val="0"/>
                        </a:spcAft>
                      </a:pPr>
                      <a:r>
                        <a:rPr lang="sq-AL" sz="1200" kern="1200">
                          <a:effectLst/>
                        </a:rPr>
                        <a:t> Burimet</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dirty="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68287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21735"/>
            <a:ext cx="922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Vlerësimi i rrezikut në Prokurimin Publik</a:t>
            </a:r>
          </a:p>
        </p:txBody>
      </p:sp>
      <p:sp>
        <p:nvSpPr>
          <p:cNvPr id="4" name="Rectangle 3"/>
          <p:cNvSpPr/>
          <p:nvPr/>
        </p:nvSpPr>
        <p:spPr>
          <a:xfrm>
            <a:off x="0" y="681809"/>
            <a:ext cx="9144000" cy="1523494"/>
          </a:xfrm>
          <a:prstGeom prst="rect">
            <a:avLst/>
          </a:prstGeom>
        </p:spPr>
        <p:txBody>
          <a:bodyPr wrap="square">
            <a:spAutoFit/>
          </a:bodyPr>
          <a:lstStyle/>
          <a:p>
            <a:pPr marL="342900" lvl="1" indent="-342900" eaLnBrk="0" hangingPunct="0">
              <a:spcBef>
                <a:spcPts val="600"/>
              </a:spcBef>
              <a:buClr>
                <a:schemeClr val="bg2"/>
              </a:buClr>
              <a:buSzPct val="75000"/>
              <a:buFont typeface="Wingdings" pitchFamily="2" charset="2"/>
              <a:buChar char="n"/>
            </a:pPr>
            <a:r>
              <a:rPr lang="sq-AL" sz="2200" dirty="0"/>
              <a:t>Analiza e rrezikut "është gjykimi subjektiv te cilën njerëzit e bëjnë në lidhje me peshën dhe probabilitetin e rrezikut.</a:t>
            </a:r>
          </a:p>
          <a:p>
            <a:pPr marL="342900" lvl="1" indent="-342900" eaLnBrk="0" hangingPunct="0">
              <a:spcBef>
                <a:spcPts val="600"/>
              </a:spcBef>
              <a:buClr>
                <a:schemeClr val="bg2"/>
              </a:buClr>
              <a:buSzPct val="75000"/>
              <a:buFont typeface="Wingdings" pitchFamily="2" charset="2"/>
              <a:buChar char="n"/>
            </a:pPr>
            <a:r>
              <a:rPr lang="sq-AL" sz="2200" dirty="0"/>
              <a:t>Vlerësimi i rrezikut mund të bëhet përmes vlerësimit të probabilitetit të shfaqjes dhe peshës se mundshme të rreziqeve.</a:t>
            </a:r>
          </a:p>
        </p:txBody>
      </p:sp>
      <p:sp>
        <p:nvSpPr>
          <p:cNvPr id="5" name="TextBox 4"/>
          <p:cNvSpPr txBox="1"/>
          <p:nvPr/>
        </p:nvSpPr>
        <p:spPr>
          <a:xfrm>
            <a:off x="1752600" y="5486400"/>
            <a:ext cx="5029200" cy="815608"/>
          </a:xfrm>
          <a:prstGeom prst="rect">
            <a:avLst/>
          </a:prstGeom>
          <a:solidFill>
            <a:srgbClr val="EB5329"/>
          </a:solidFill>
        </p:spPr>
        <p:txBody>
          <a:bodyPr wrap="square" rtlCol="0">
            <a:spAutoFit/>
          </a:bodyPr>
          <a:lstStyle/>
          <a:p>
            <a:pPr algn="ctr" eaLnBrk="0" hangingPunct="0">
              <a:spcBef>
                <a:spcPts val="600"/>
              </a:spcBef>
              <a:buClr>
                <a:schemeClr val="bg2"/>
              </a:buClr>
              <a:buSzPct val="75000"/>
            </a:pPr>
            <a:r>
              <a:rPr lang="sq-AL" sz="1400" b="1" kern="0" dirty="0">
                <a:ea typeface="Verdana" panose="020B0604030504040204" pitchFamily="34" charset="0"/>
                <a:cs typeface="Verdana" panose="020B0604030504040204" pitchFamily="34" charset="0"/>
              </a:rPr>
              <a:t>Vlera e lartë / Rrezikut i lartë </a:t>
            </a:r>
          </a:p>
          <a:p>
            <a:pPr algn="ctr" eaLnBrk="0" hangingPunct="0">
              <a:spcBef>
                <a:spcPts val="600"/>
              </a:spcBef>
              <a:buClr>
                <a:schemeClr val="bg2"/>
              </a:buClr>
              <a:buSzPct val="75000"/>
            </a:pPr>
            <a:r>
              <a:rPr lang="sq-AL" sz="1400" kern="0" dirty="0">
                <a:ea typeface="Verdana" panose="020B0604030504040204" pitchFamily="34" charset="0"/>
                <a:cs typeface="Verdana" panose="020B0604030504040204" pitchFamily="34" charset="0"/>
              </a:rPr>
              <a:t>Janë kontrata STRATEGJIKE, ku Prokurimi duhet ti përq</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ndron përpjekjet për të menaxhuar rreziqet reale për biznesin. </a:t>
            </a:r>
          </a:p>
        </p:txBody>
      </p:sp>
      <p:sp>
        <p:nvSpPr>
          <p:cNvPr id="6" name="TextBox 5"/>
          <p:cNvSpPr txBox="1"/>
          <p:nvPr/>
        </p:nvSpPr>
        <p:spPr>
          <a:xfrm>
            <a:off x="1736812" y="3687705"/>
            <a:ext cx="5029200" cy="815608"/>
          </a:xfrm>
          <a:prstGeom prst="rect">
            <a:avLst/>
          </a:prstGeom>
          <a:solidFill>
            <a:srgbClr val="FFCC99"/>
          </a:solidFill>
        </p:spPr>
        <p:txBody>
          <a:bodyPr wrap="square" rtlCol="0">
            <a:spAutoFit/>
          </a:bodyPr>
          <a:lstStyle/>
          <a:p>
            <a:pPr algn="ctr" eaLnBrk="0" hangingPunct="0">
              <a:spcBef>
                <a:spcPts val="600"/>
              </a:spcBef>
              <a:buClr>
                <a:schemeClr val="bg2"/>
              </a:buClr>
              <a:buSzPct val="75000"/>
            </a:pPr>
            <a:r>
              <a:rPr lang="it-IT" sz="1400" b="1" kern="0" dirty="0">
                <a:ea typeface="Verdana" panose="020B0604030504040204" pitchFamily="34" charset="0"/>
                <a:cs typeface="Verdana" panose="020B0604030504040204" pitchFamily="34" charset="0"/>
              </a:rPr>
              <a:t>Vlera e ulët / Rreziku i lartë </a:t>
            </a:r>
          </a:p>
          <a:p>
            <a:pPr algn="ctr" eaLnBrk="0" hangingPunct="0">
              <a:spcBef>
                <a:spcPts val="600"/>
              </a:spcBef>
              <a:buClr>
                <a:schemeClr val="bg2"/>
              </a:buClr>
              <a:buSzPct val="75000"/>
            </a:pPr>
            <a:r>
              <a:rPr lang="sq-AL" sz="1400" kern="0" dirty="0">
                <a:ea typeface="Verdana" panose="020B0604030504040204" pitchFamily="34" charset="0"/>
                <a:cs typeface="Verdana" panose="020B0604030504040204" pitchFamily="34" charset="0"/>
              </a:rPr>
              <a:t>Janë kontrata t</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 SIGURISË, ndërkohë që kan</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 vlerë të ulët janë jetike për biznesin dhe kanë një potencial të lartë për rrezik.</a:t>
            </a:r>
          </a:p>
        </p:txBody>
      </p:sp>
      <p:sp>
        <p:nvSpPr>
          <p:cNvPr id="8" name="Rounded Rectangle 7"/>
          <p:cNvSpPr/>
          <p:nvPr/>
        </p:nvSpPr>
        <p:spPr>
          <a:xfrm>
            <a:off x="1752600" y="4586354"/>
            <a:ext cx="5029200" cy="838200"/>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spcBef>
                <a:spcPts val="600"/>
              </a:spcBef>
              <a:buClr>
                <a:schemeClr val="bg2"/>
              </a:buClr>
              <a:buSzPct val="75000"/>
            </a:pPr>
            <a:r>
              <a:rPr lang="it-IT" sz="1400" b="1" kern="0" dirty="0">
                <a:solidFill>
                  <a:schemeClr val="tx1"/>
                </a:solidFill>
                <a:ea typeface="Verdana" panose="020B0604030504040204" pitchFamily="34" charset="0"/>
                <a:cs typeface="Verdana" panose="020B0604030504040204" pitchFamily="34" charset="0"/>
              </a:rPr>
              <a:t>Vlera e lartë / Rreziku i ulët </a:t>
            </a:r>
          </a:p>
          <a:p>
            <a:pPr algn="ctr" eaLnBrk="0" hangingPunct="0">
              <a:spcBef>
                <a:spcPts val="600"/>
              </a:spcBef>
              <a:buClr>
                <a:schemeClr val="bg2"/>
              </a:buClr>
              <a:buSzPct val="75000"/>
            </a:pPr>
            <a:r>
              <a:rPr lang="sq-AL" sz="1400" kern="0" dirty="0">
                <a:solidFill>
                  <a:schemeClr val="tx1"/>
                </a:solidFill>
                <a:ea typeface="Verdana" panose="020B0604030504040204" pitchFamily="34" charset="0"/>
                <a:cs typeface="Verdana" panose="020B0604030504040204" pitchFamily="34" charset="0"/>
              </a:rPr>
              <a:t>Janë kontrata FITIMPRURESE, ku në fokus është marrja e vlerës më të mirë, rreziku është minimal në mënyrë q</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fokusi të jetë në kosto dhe cilësi.</a:t>
            </a:r>
          </a:p>
        </p:txBody>
      </p:sp>
      <p:sp>
        <p:nvSpPr>
          <p:cNvPr id="9" name="Rounded Rectangle 8"/>
          <p:cNvSpPr/>
          <p:nvPr/>
        </p:nvSpPr>
        <p:spPr>
          <a:xfrm>
            <a:off x="1736811" y="2864451"/>
            <a:ext cx="5029201" cy="770456"/>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spcBef>
                <a:spcPts val="600"/>
              </a:spcBef>
              <a:buClr>
                <a:schemeClr val="bg2"/>
              </a:buClr>
              <a:buSzPct val="75000"/>
            </a:pPr>
            <a:r>
              <a:rPr lang="it-IT" sz="1400" b="1" kern="0" dirty="0">
                <a:solidFill>
                  <a:schemeClr val="tx1"/>
                </a:solidFill>
                <a:ea typeface="Verdana" panose="020B0604030504040204" pitchFamily="34" charset="0"/>
                <a:cs typeface="Verdana" panose="020B0604030504040204" pitchFamily="34" charset="0"/>
              </a:rPr>
              <a:t>Vlera e ulët / Rreziku i ulët </a:t>
            </a:r>
          </a:p>
          <a:p>
            <a:pPr algn="ctr" eaLnBrk="0" hangingPunct="0">
              <a:spcBef>
                <a:spcPts val="600"/>
              </a:spcBef>
              <a:buClr>
                <a:schemeClr val="bg2"/>
              </a:buClr>
              <a:buSzPct val="75000"/>
            </a:pPr>
            <a:r>
              <a:rPr lang="sq-AL" sz="1400" kern="0" dirty="0">
                <a:solidFill>
                  <a:schemeClr val="tx1"/>
                </a:solidFill>
                <a:ea typeface="Verdana" panose="020B0604030504040204" pitchFamily="34" charset="0"/>
                <a:cs typeface="Verdana" panose="020B0604030504040204" pitchFamily="34" charset="0"/>
              </a:rPr>
              <a:t>Janë kontrata t</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BLERJES, ku ka pak fokus. Rëndësia këtu është në minimizimin e kostos s</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transaksioneve t</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prokurimit.</a:t>
            </a:r>
          </a:p>
        </p:txBody>
      </p:sp>
      <p:sp>
        <p:nvSpPr>
          <p:cNvPr id="10" name="TextBox 9"/>
          <p:cNvSpPr txBox="1"/>
          <p:nvPr/>
        </p:nvSpPr>
        <p:spPr>
          <a:xfrm>
            <a:off x="8502823" y="1340768"/>
            <a:ext cx="461665" cy="4784472"/>
          </a:xfrm>
          <a:prstGeom prst="rect">
            <a:avLst/>
          </a:prstGeom>
          <a:noFill/>
        </p:spPr>
        <p:txBody>
          <a:bodyPr vert="vert" wrap="square" rtlCol="0">
            <a:spAutoFit/>
            <a:scene3d>
              <a:camera prst="orthographicFront"/>
              <a:lightRig rig="threePt" dir="t"/>
            </a:scene3d>
            <a:flatTx/>
          </a:bodyPr>
          <a:lstStyle/>
          <a:p>
            <a:pPr algn="ctr"/>
            <a:r>
              <a:rPr lang="sq-AL" kern="0" dirty="0">
                <a:ea typeface="Verdana" panose="020B0604030504040204" pitchFamily="34" charset="0"/>
                <a:cs typeface="Verdana" panose="020B0604030504040204" pitchFamily="34" charset="0"/>
              </a:rPr>
              <a:t>Manuali </a:t>
            </a:r>
            <a:r>
              <a:rPr lang="en-US" kern="0" dirty="0" err="1">
                <a:ea typeface="Verdana" panose="020B0604030504040204" pitchFamily="34" charset="0"/>
                <a:cs typeface="Verdana" panose="020B0604030504040204" pitchFamily="34" charset="0"/>
              </a:rPr>
              <a:t>i</a:t>
            </a:r>
            <a:r>
              <a:rPr lang="sq-AL" kern="0" dirty="0">
                <a:ea typeface="Verdana" panose="020B0604030504040204" pitchFamily="34" charset="0"/>
                <a:cs typeface="Verdana" panose="020B0604030504040204" pitchFamily="34" charset="0"/>
              </a:rPr>
              <a:t> Praktikve t</a:t>
            </a:r>
            <a:r>
              <a:rPr lang="en-US" kern="0" dirty="0">
                <a:ea typeface="Verdana" panose="020B0604030504040204" pitchFamily="34" charset="0"/>
                <a:cs typeface="Verdana" panose="020B0604030504040204" pitchFamily="34" charset="0"/>
              </a:rPr>
              <a:t>ë</a:t>
            </a:r>
            <a:r>
              <a:rPr lang="sq-AL" kern="0" dirty="0">
                <a:ea typeface="Verdana" panose="020B0604030504040204" pitchFamily="34" charset="0"/>
                <a:cs typeface="Verdana" panose="020B0604030504040204" pitchFamily="34" charset="0"/>
              </a:rPr>
              <a:t> OKB-së</a:t>
            </a:r>
            <a:endParaRPr lang="sq-AL" dirty="0"/>
          </a:p>
        </p:txBody>
      </p:sp>
    </p:spTree>
    <p:extLst>
      <p:ext uri="{BB962C8B-B14F-4D97-AF65-F5344CB8AC3E}">
        <p14:creationId xmlns:p14="http://schemas.microsoft.com/office/powerpoint/2010/main" val="34501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80">
                                          <p:stCondLst>
                                            <p:cond delay="0"/>
                                          </p:stCondLst>
                                        </p:cTn>
                                        <p:tgtEl>
                                          <p:spTgt spid="6"/>
                                        </p:tgtEl>
                                      </p:cBhvr>
                                    </p:animEffect>
                                    <p:anim calcmode="lin" valueType="num">
                                      <p:cBhvr>
                                        <p:cTn id="1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7" dur="26">
                                          <p:stCondLst>
                                            <p:cond delay="650"/>
                                          </p:stCondLst>
                                        </p:cTn>
                                        <p:tgtEl>
                                          <p:spTgt spid="6"/>
                                        </p:tgtEl>
                                      </p:cBhvr>
                                      <p:to x="100000" y="60000"/>
                                    </p:animScale>
                                    <p:animScale>
                                      <p:cBhvr>
                                        <p:cTn id="18" dur="166" decel="50000">
                                          <p:stCondLst>
                                            <p:cond delay="676"/>
                                          </p:stCondLst>
                                        </p:cTn>
                                        <p:tgtEl>
                                          <p:spTgt spid="6"/>
                                        </p:tgtEl>
                                      </p:cBhvr>
                                      <p:to x="100000" y="100000"/>
                                    </p:animScale>
                                    <p:animScale>
                                      <p:cBhvr>
                                        <p:cTn id="19" dur="26">
                                          <p:stCondLst>
                                            <p:cond delay="1312"/>
                                          </p:stCondLst>
                                        </p:cTn>
                                        <p:tgtEl>
                                          <p:spTgt spid="6"/>
                                        </p:tgtEl>
                                      </p:cBhvr>
                                      <p:to x="100000" y="80000"/>
                                    </p:animScale>
                                    <p:animScale>
                                      <p:cBhvr>
                                        <p:cTn id="20" dur="166" decel="50000">
                                          <p:stCondLst>
                                            <p:cond delay="1338"/>
                                          </p:stCondLst>
                                        </p:cTn>
                                        <p:tgtEl>
                                          <p:spTgt spid="6"/>
                                        </p:tgtEl>
                                      </p:cBhvr>
                                      <p:to x="100000" y="100000"/>
                                    </p:animScale>
                                    <p:animScale>
                                      <p:cBhvr>
                                        <p:cTn id="21" dur="26">
                                          <p:stCondLst>
                                            <p:cond delay="1642"/>
                                          </p:stCondLst>
                                        </p:cTn>
                                        <p:tgtEl>
                                          <p:spTgt spid="6"/>
                                        </p:tgtEl>
                                      </p:cBhvr>
                                      <p:to x="100000" y="90000"/>
                                    </p:animScale>
                                    <p:animScale>
                                      <p:cBhvr>
                                        <p:cTn id="22" dur="166" decel="50000">
                                          <p:stCondLst>
                                            <p:cond delay="1668"/>
                                          </p:stCondLst>
                                        </p:cTn>
                                        <p:tgtEl>
                                          <p:spTgt spid="6"/>
                                        </p:tgtEl>
                                      </p:cBhvr>
                                      <p:to x="100000" y="100000"/>
                                    </p:animScale>
                                    <p:animScale>
                                      <p:cBhvr>
                                        <p:cTn id="23" dur="26">
                                          <p:stCondLst>
                                            <p:cond delay="1808"/>
                                          </p:stCondLst>
                                        </p:cTn>
                                        <p:tgtEl>
                                          <p:spTgt spid="6"/>
                                        </p:tgtEl>
                                      </p:cBhvr>
                                      <p:to x="100000" y="95000"/>
                                    </p:animScale>
                                    <p:animScale>
                                      <p:cBhvr>
                                        <p:cTn id="24" dur="166" decel="50000">
                                          <p:stCondLst>
                                            <p:cond delay="1834"/>
                                          </p:stCondLst>
                                        </p:cTn>
                                        <p:tgtEl>
                                          <p:spTgt spid="6"/>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heel(1)">
                                      <p:cBhvr>
                                        <p:cTn id="3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rapezoid 7"/>
          <p:cNvSpPr/>
          <p:nvPr/>
        </p:nvSpPr>
        <p:spPr>
          <a:xfrm>
            <a:off x="5647046" y="3947284"/>
            <a:ext cx="3168352" cy="1929988"/>
          </a:xfrm>
          <a:prstGeom prst="trapezoi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q-AL" b="1" i="1" u="sng" dirty="0">
                <a:solidFill>
                  <a:srgbClr val="FF0000"/>
                </a:solidFill>
              </a:rPr>
              <a:t>Rreziqet ekonomike * </a:t>
            </a:r>
            <a:r>
              <a:rPr lang="sq-AL" u="sng" dirty="0">
                <a:solidFill>
                  <a:srgbClr val="FF0000"/>
                </a:solidFill>
              </a:rPr>
              <a:t>(përplasje e </a:t>
            </a:r>
            <a:r>
              <a:rPr lang="en-US" u="sng" dirty="0">
                <a:solidFill>
                  <a:srgbClr val="FF0000"/>
                </a:solidFill>
              </a:rPr>
              <a:t>t</a:t>
            </a:r>
            <a:r>
              <a:rPr lang="sq-AL" u="sng" dirty="0">
                <a:solidFill>
                  <a:srgbClr val="FF0000"/>
                </a:solidFill>
              </a:rPr>
              <a:t>regut, kriza ekonomike ...)</a:t>
            </a:r>
            <a:endParaRPr lang="sq-AL" dirty="0">
              <a:solidFill>
                <a:srgbClr val="FF0000"/>
              </a:solidFill>
            </a:endParaRPr>
          </a:p>
        </p:txBody>
      </p:sp>
      <p:sp>
        <p:nvSpPr>
          <p:cNvPr id="2" name="Explosion 2 1"/>
          <p:cNvSpPr/>
          <p:nvPr/>
        </p:nvSpPr>
        <p:spPr>
          <a:xfrm rot="189595">
            <a:off x="236528" y="1817803"/>
            <a:ext cx="5453924" cy="4060017"/>
          </a:xfrm>
          <a:prstGeom prst="irregularSeal2">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2" name="Rectangle 2"/>
          <p:cNvSpPr>
            <a:spLocks noGrp="1" noChangeArrowheads="1"/>
          </p:cNvSpPr>
          <p:nvPr>
            <p:ph type="title"/>
          </p:nvPr>
        </p:nvSpPr>
        <p:spPr>
          <a:xfrm>
            <a:off x="516797" y="952275"/>
            <a:ext cx="8229600" cy="648072"/>
          </a:xfrm>
        </p:spPr>
        <p:txBody>
          <a:bodyPr>
            <a:normAutofit fontScale="90000"/>
          </a:bodyPr>
          <a:lstStyle/>
          <a:p>
            <a:pPr marL="342900" indent="-342900" algn="l">
              <a:lnSpc>
                <a:spcPct val="150000"/>
              </a:lnSpc>
              <a:spcBef>
                <a:spcPts val="600"/>
              </a:spcBef>
              <a:buClr>
                <a:schemeClr val="bg2"/>
              </a:buClr>
              <a:buSzPct val="75000"/>
              <a:buFont typeface="Wingdings" pitchFamily="2" charset="2"/>
              <a:buChar char="n"/>
            </a:pPr>
            <a:r>
              <a:rPr lang="sq-AL" sz="2000" dirty="0">
                <a:solidFill>
                  <a:srgbClr val="FF0000"/>
                </a:solidFill>
                <a:latin typeface="Verdana" pitchFamily="34" charset="0"/>
                <a:ea typeface="Verdana" panose="020B0604030504040204" pitchFamily="34" charset="0"/>
                <a:cs typeface="Verdana" panose="020B0604030504040204" pitchFamily="34" charset="0"/>
              </a:rPr>
              <a:t>A mund të parashikohen të gjitha rreziqet? A mund të kontrollohen të gjitha rreziqet?</a:t>
            </a:r>
          </a:p>
        </p:txBody>
      </p:sp>
      <p:sp>
        <p:nvSpPr>
          <p:cNvPr id="6" name="Rectangle 5"/>
          <p:cNvSpPr/>
          <p:nvPr/>
        </p:nvSpPr>
        <p:spPr>
          <a:xfrm>
            <a:off x="611560" y="260648"/>
            <a:ext cx="4572000" cy="1015663"/>
          </a:xfrm>
          <a:prstGeom prst="rect">
            <a:avLst/>
          </a:prstGeom>
        </p:spPr>
        <p:txBody>
          <a:bodyPr>
            <a:spAutoFit/>
          </a:bodyPr>
          <a:lstStyle/>
          <a:p>
            <a:r>
              <a:rPr lang="en-US" b="1" dirty="0"/>
              <a:t/>
            </a:r>
            <a:br>
              <a:rPr lang="en-US" b="1" dirty="0"/>
            </a:br>
            <a:r>
              <a:rPr lang="sq-AL" sz="2400" b="1" dirty="0"/>
              <a:t>Menaxhimi </a:t>
            </a:r>
            <a:r>
              <a:rPr lang="en-US" sz="2400" b="1" dirty="0" err="1"/>
              <a:t>i</a:t>
            </a:r>
            <a:r>
              <a:rPr lang="sq-AL" sz="2400" b="1" dirty="0"/>
              <a:t> Rrezikut </a:t>
            </a:r>
            <a:r>
              <a:rPr lang="en-US" b="1" dirty="0"/>
              <a:t/>
            </a:r>
            <a:br>
              <a:rPr lang="en-US" b="1" dirty="0"/>
            </a:br>
            <a:endParaRPr lang="en-US" dirty="0"/>
          </a:p>
        </p:txBody>
      </p:sp>
      <p:sp>
        <p:nvSpPr>
          <p:cNvPr id="12" name="Text Box 6"/>
          <p:cNvSpPr txBox="1">
            <a:spLocks noChangeArrowheads="1"/>
          </p:cNvSpPr>
          <p:nvPr/>
        </p:nvSpPr>
        <p:spPr bwMode="auto">
          <a:xfrm>
            <a:off x="1115616" y="3501008"/>
            <a:ext cx="3168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sq-AL" b="1" i="1" u="sng" dirty="0">
                <a:solidFill>
                  <a:srgbClr val="FF0000"/>
                </a:solidFill>
              </a:rPr>
              <a:t>Rreziku Natyror &amp; Mjedisor </a:t>
            </a:r>
            <a:r>
              <a:rPr lang="sq-AL" u="sng" dirty="0">
                <a:solidFill>
                  <a:srgbClr val="FF0000"/>
                </a:solidFill>
              </a:rPr>
              <a:t>(Tërmetet, Përmbytjet ...)</a:t>
            </a:r>
            <a:endParaRPr lang="sq-AL" dirty="0">
              <a:solidFill>
                <a:srgbClr val="FF0000"/>
              </a:solidFill>
              <a:latin typeface="Verdana" pitchFamily="34" charset="0"/>
              <a:cs typeface="+mn-cs"/>
            </a:endParaRPr>
          </a:p>
        </p:txBody>
      </p:sp>
      <p:sp>
        <p:nvSpPr>
          <p:cNvPr id="13" name="Trapezoid 12"/>
          <p:cNvSpPr/>
          <p:nvPr/>
        </p:nvSpPr>
        <p:spPr>
          <a:xfrm rot="10800000">
            <a:off x="5613906" y="1994252"/>
            <a:ext cx="3168352" cy="1824558"/>
          </a:xfrm>
          <a:prstGeom prst="trapezoi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flatTx/>
          </a:bodyPr>
          <a:lstStyle/>
          <a:p>
            <a:pPr algn="ctr"/>
            <a:r>
              <a:rPr lang="en-GB" b="1" i="1" u="sng" dirty="0">
                <a:solidFill>
                  <a:srgbClr val="FF0000"/>
                </a:solidFill>
              </a:rPr>
              <a:t> </a:t>
            </a:r>
            <a:endParaRPr lang="en-GB" sz="1600" dirty="0">
              <a:solidFill>
                <a:srgbClr val="FF0000"/>
              </a:solidFill>
              <a:latin typeface="Verdana" pitchFamily="34" charset="0"/>
            </a:endParaRPr>
          </a:p>
        </p:txBody>
      </p:sp>
      <p:sp>
        <p:nvSpPr>
          <p:cNvPr id="14" name="Text Box 6"/>
          <p:cNvSpPr txBox="1">
            <a:spLocks noChangeArrowheads="1"/>
          </p:cNvSpPr>
          <p:nvPr/>
        </p:nvSpPr>
        <p:spPr bwMode="auto">
          <a:xfrm>
            <a:off x="5613906" y="1994251"/>
            <a:ext cx="3168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sq-AL" b="1" i="1" u="sng" dirty="0">
                <a:solidFill>
                  <a:srgbClr val="FF0000"/>
                </a:solidFill>
              </a:rPr>
              <a:t>Rreziqet politike dhe ligjore </a:t>
            </a:r>
            <a:r>
              <a:rPr lang="sq-AL" u="sng" dirty="0">
                <a:solidFill>
                  <a:srgbClr val="FF0000"/>
                </a:solidFill>
              </a:rPr>
              <a:t>(Ndryshimi i politikanëve ...)</a:t>
            </a:r>
            <a:endParaRPr lang="sq-AL" dirty="0">
              <a:solidFill>
                <a:srgbClr val="FF0000"/>
              </a:solidFill>
              <a:latin typeface="Verdana" pitchFamily="34" charset="0"/>
            </a:endParaRPr>
          </a:p>
        </p:txBody>
      </p:sp>
    </p:spTree>
    <p:extLst>
      <p:ext uri="{BB962C8B-B14F-4D97-AF65-F5344CB8AC3E}">
        <p14:creationId xmlns:p14="http://schemas.microsoft.com/office/powerpoint/2010/main" val="328196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2" grpId="0"/>
      <p:bldP spid="13" grpId="0" animBg="1"/>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lowchart: Predefined Process 8"/>
          <p:cNvSpPr/>
          <p:nvPr/>
        </p:nvSpPr>
        <p:spPr>
          <a:xfrm>
            <a:off x="395536" y="4191000"/>
            <a:ext cx="3456384" cy="1781563"/>
          </a:xfrm>
          <a:prstGeom prst="flowChartPredefined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q-AL" b="1" i="1" dirty="0">
                <a:solidFill>
                  <a:srgbClr val="FF0000"/>
                </a:solidFill>
              </a:rPr>
              <a:t>Rreziqet politike dhe ligjore </a:t>
            </a:r>
            <a:r>
              <a:rPr lang="sq-AL" dirty="0">
                <a:solidFill>
                  <a:srgbClr val="FF0000"/>
                </a:solidFill>
              </a:rPr>
              <a:t>(ligjet / rregulloret e reja, procedurat administrative ...)</a:t>
            </a:r>
            <a:endParaRPr lang="sq-AL" dirty="0">
              <a:solidFill>
                <a:srgbClr val="FF0000"/>
              </a:solidFill>
              <a:latin typeface="Verdana" pitchFamily="34" charset="0"/>
            </a:endParaRPr>
          </a:p>
        </p:txBody>
      </p:sp>
      <p:sp>
        <p:nvSpPr>
          <p:cNvPr id="3" name="Flowchart: Preparation 2"/>
          <p:cNvSpPr/>
          <p:nvPr/>
        </p:nvSpPr>
        <p:spPr>
          <a:xfrm>
            <a:off x="611560" y="1828800"/>
            <a:ext cx="2808312" cy="2256155"/>
          </a:xfrm>
          <a:prstGeom prst="flowChartPreparat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solidFill>
                <a:srgbClr val="FF0000"/>
              </a:solidFill>
            </a:endParaRPr>
          </a:p>
        </p:txBody>
      </p:sp>
      <p:sp>
        <p:nvSpPr>
          <p:cNvPr id="12292" name="Rectangle 2"/>
          <p:cNvSpPr>
            <a:spLocks noGrp="1" noChangeArrowheads="1"/>
          </p:cNvSpPr>
          <p:nvPr>
            <p:ph type="title"/>
          </p:nvPr>
        </p:nvSpPr>
        <p:spPr>
          <a:xfrm>
            <a:off x="399348" y="882802"/>
            <a:ext cx="8229600" cy="945998"/>
          </a:xfrm>
        </p:spPr>
        <p:txBody>
          <a:bodyPr>
            <a:normAutofit fontScale="90000"/>
          </a:bodyPr>
          <a:lstStyle/>
          <a:p>
            <a:pPr marL="342900" indent="-342900" algn="l">
              <a:lnSpc>
                <a:spcPct val="150000"/>
              </a:lnSpc>
              <a:spcBef>
                <a:spcPts val="600"/>
              </a:spcBef>
              <a:buClr>
                <a:schemeClr val="bg2"/>
              </a:buClr>
              <a:buSzPct val="75000"/>
              <a:buFont typeface="Wingdings" pitchFamily="2" charset="2"/>
              <a:buChar char="n"/>
            </a:pPr>
            <a:r>
              <a:rPr lang="sq-AL" sz="2000" dirty="0">
                <a:solidFill>
                  <a:srgbClr val="FF0000"/>
                </a:solidFill>
                <a:latin typeface="Verdana" pitchFamily="34" charset="0"/>
                <a:ea typeface="Verdana" panose="020B0604030504040204" pitchFamily="34" charset="0"/>
                <a:cs typeface="Verdana" panose="020B0604030504040204" pitchFamily="34" charset="0"/>
              </a:rPr>
              <a:t>A mund të parashikohen të gjitha rreziqet? A mund të kontrollohen të gjitha rreziqet?</a:t>
            </a:r>
          </a:p>
        </p:txBody>
      </p:sp>
      <p:sp>
        <p:nvSpPr>
          <p:cNvPr id="5" name="Flowchart: Decision 4"/>
          <p:cNvSpPr/>
          <p:nvPr/>
        </p:nvSpPr>
        <p:spPr>
          <a:xfrm>
            <a:off x="4020237" y="1605253"/>
            <a:ext cx="5096849" cy="4513737"/>
          </a:xfrm>
          <a:prstGeom prst="flowChartDecis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rgbClr val="FF0000"/>
                </a:solidFill>
              </a:rPr>
              <a:t> </a:t>
            </a:r>
            <a:r>
              <a:rPr lang="sq-AL" b="1" i="1" u="sng" dirty="0">
                <a:solidFill>
                  <a:srgbClr val="FF0000"/>
                </a:solidFill>
              </a:rPr>
              <a:t>Rreziqet ekonomike* </a:t>
            </a:r>
            <a:r>
              <a:rPr lang="sq-AL" u="sng" dirty="0">
                <a:solidFill>
                  <a:srgbClr val="FF0000"/>
                </a:solidFill>
              </a:rPr>
              <a:t>(ndryshimet në çmimet / kosto, problemet e furnizimit ... mungesa e profesionistëve të aftë dhe / ose makinerive)</a:t>
            </a:r>
            <a:endParaRPr lang="sq-AL" dirty="0">
              <a:solidFill>
                <a:srgbClr val="FF0000"/>
              </a:solidFill>
              <a:latin typeface="Verdana" pitchFamily="34" charset="0"/>
            </a:endParaRPr>
          </a:p>
        </p:txBody>
      </p:sp>
      <p:sp>
        <p:nvSpPr>
          <p:cNvPr id="12296" name="Text Box 6"/>
          <p:cNvSpPr txBox="1">
            <a:spLocks noChangeArrowheads="1"/>
          </p:cNvSpPr>
          <p:nvPr/>
        </p:nvSpPr>
        <p:spPr bwMode="auto">
          <a:xfrm>
            <a:off x="395536" y="1977975"/>
            <a:ext cx="316835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ts val="0"/>
              </a:spcBef>
            </a:pPr>
            <a:endParaRPr lang="en-GB" b="1" i="1" u="sng" dirty="0">
              <a:solidFill>
                <a:srgbClr val="FF0000"/>
              </a:solidFill>
            </a:endParaRPr>
          </a:p>
          <a:p>
            <a:pPr algn="ctr" eaLnBrk="1" hangingPunct="1">
              <a:spcBef>
                <a:spcPts val="0"/>
              </a:spcBef>
            </a:pPr>
            <a:endParaRPr lang="en-GB" b="1" i="1" u="sng" dirty="0">
              <a:solidFill>
                <a:srgbClr val="FF0000"/>
              </a:solidFill>
            </a:endParaRPr>
          </a:p>
          <a:p>
            <a:pPr algn="ctr" eaLnBrk="1" hangingPunct="1">
              <a:spcBef>
                <a:spcPts val="0"/>
              </a:spcBef>
            </a:pPr>
            <a:r>
              <a:rPr lang="sq-AL" b="1" i="1" u="sng" dirty="0">
                <a:solidFill>
                  <a:srgbClr val="FF0000"/>
                </a:solidFill>
              </a:rPr>
              <a:t>Rreziqet Teknologjike</a:t>
            </a:r>
          </a:p>
          <a:p>
            <a:pPr algn="ctr" eaLnBrk="1" hangingPunct="1">
              <a:spcBef>
                <a:spcPts val="0"/>
              </a:spcBef>
            </a:pPr>
            <a:r>
              <a:rPr lang="sq-AL" dirty="0">
                <a:solidFill>
                  <a:srgbClr val="FF0000"/>
                </a:solidFill>
                <a:latin typeface="Verdana" pitchFamily="34" charset="0"/>
                <a:cs typeface="+mn-cs"/>
              </a:rPr>
              <a:t>(Viruset Kompjuterik</a:t>
            </a:r>
            <a:r>
              <a:rPr lang="en-US" dirty="0">
                <a:solidFill>
                  <a:srgbClr val="FF0000"/>
                </a:solidFill>
                <a:latin typeface="Verdana" pitchFamily="34" charset="0"/>
                <a:cs typeface="+mn-cs"/>
              </a:rPr>
              <a:t>e</a:t>
            </a:r>
            <a:r>
              <a:rPr lang="sq-AL" dirty="0">
                <a:solidFill>
                  <a:srgbClr val="FF0000"/>
                </a:solidFill>
                <a:latin typeface="Verdana" pitchFamily="34" charset="0"/>
                <a:cs typeface="+mn-cs"/>
              </a:rPr>
              <a:t>, </a:t>
            </a:r>
          </a:p>
          <a:p>
            <a:pPr algn="ctr" eaLnBrk="1" hangingPunct="1">
              <a:spcBef>
                <a:spcPts val="0"/>
              </a:spcBef>
            </a:pPr>
            <a:r>
              <a:rPr lang="sq-AL" dirty="0">
                <a:solidFill>
                  <a:srgbClr val="FF0000"/>
                </a:solidFill>
                <a:latin typeface="Verdana" pitchFamily="34" charset="0"/>
                <a:cs typeface="+mn-cs"/>
              </a:rPr>
              <a:t>Ndryshimet n</a:t>
            </a:r>
            <a:r>
              <a:rPr lang="en-US" dirty="0">
                <a:solidFill>
                  <a:srgbClr val="FF0000"/>
                </a:solidFill>
                <a:latin typeface="Verdana" pitchFamily="34" charset="0"/>
                <a:cs typeface="+mn-cs"/>
              </a:rPr>
              <a:t>ë</a:t>
            </a:r>
            <a:r>
              <a:rPr lang="sq-AL" dirty="0">
                <a:solidFill>
                  <a:srgbClr val="FF0000"/>
                </a:solidFill>
                <a:latin typeface="Verdana" pitchFamily="34" charset="0"/>
                <a:cs typeface="+mn-cs"/>
              </a:rPr>
              <a:t> teknologji…)</a:t>
            </a:r>
          </a:p>
        </p:txBody>
      </p:sp>
      <p:sp>
        <p:nvSpPr>
          <p:cNvPr id="6" name="Rectangle 5"/>
          <p:cNvSpPr/>
          <p:nvPr/>
        </p:nvSpPr>
        <p:spPr>
          <a:xfrm>
            <a:off x="611560" y="260648"/>
            <a:ext cx="4572000" cy="1015663"/>
          </a:xfrm>
          <a:prstGeom prst="rect">
            <a:avLst/>
          </a:prstGeom>
        </p:spPr>
        <p:txBody>
          <a:bodyPr>
            <a:spAutoFit/>
          </a:bodyPr>
          <a:lstStyle/>
          <a:p>
            <a:r>
              <a:rPr lang="en-US" b="1" dirty="0"/>
              <a:t/>
            </a:r>
            <a:br>
              <a:rPr lang="en-US" b="1" dirty="0"/>
            </a:br>
            <a:r>
              <a:rPr lang="sq-AL" sz="2400" b="1" dirty="0"/>
              <a:t>Menaxhimi </a:t>
            </a:r>
            <a:r>
              <a:rPr lang="en-US" sz="2400" b="1" dirty="0" err="1"/>
              <a:t>i</a:t>
            </a:r>
            <a:r>
              <a:rPr lang="sq-AL" sz="2400" b="1" dirty="0"/>
              <a:t> Rrezikut </a:t>
            </a:r>
            <a:r>
              <a:rPr lang="en-US" b="1" dirty="0"/>
              <a:t/>
            </a:r>
            <a:br>
              <a:rPr lang="en-US" b="1" dirty="0"/>
            </a:br>
            <a:endParaRPr lang="en-US" dirty="0"/>
          </a:p>
        </p:txBody>
      </p:sp>
    </p:spTree>
    <p:extLst>
      <p:ext uri="{BB962C8B-B14F-4D97-AF65-F5344CB8AC3E}">
        <p14:creationId xmlns:p14="http://schemas.microsoft.com/office/powerpoint/2010/main" val="89189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fade">
                                      <p:cBhvr>
                                        <p:cTn id="7" dur="5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80">
                                          <p:stCondLst>
                                            <p:cond delay="0"/>
                                          </p:stCondLst>
                                        </p:cTn>
                                        <p:tgtEl>
                                          <p:spTgt spid="9"/>
                                        </p:tgtEl>
                                      </p:cBhvr>
                                    </p:animEffect>
                                    <p:anim calcmode="lin" valueType="num">
                                      <p:cBhvr>
                                        <p:cTn id="17"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2" dur="26">
                                          <p:stCondLst>
                                            <p:cond delay="650"/>
                                          </p:stCondLst>
                                        </p:cTn>
                                        <p:tgtEl>
                                          <p:spTgt spid="9"/>
                                        </p:tgtEl>
                                      </p:cBhvr>
                                      <p:to x="100000" y="60000"/>
                                    </p:animScale>
                                    <p:animScale>
                                      <p:cBhvr>
                                        <p:cTn id="23" dur="166" decel="50000">
                                          <p:stCondLst>
                                            <p:cond delay="676"/>
                                          </p:stCondLst>
                                        </p:cTn>
                                        <p:tgtEl>
                                          <p:spTgt spid="9"/>
                                        </p:tgtEl>
                                      </p:cBhvr>
                                      <p:to x="100000" y="100000"/>
                                    </p:animScale>
                                    <p:animScale>
                                      <p:cBhvr>
                                        <p:cTn id="24" dur="26">
                                          <p:stCondLst>
                                            <p:cond delay="1312"/>
                                          </p:stCondLst>
                                        </p:cTn>
                                        <p:tgtEl>
                                          <p:spTgt spid="9"/>
                                        </p:tgtEl>
                                      </p:cBhvr>
                                      <p:to x="100000" y="80000"/>
                                    </p:animScale>
                                    <p:animScale>
                                      <p:cBhvr>
                                        <p:cTn id="25" dur="166" decel="50000">
                                          <p:stCondLst>
                                            <p:cond delay="1338"/>
                                          </p:stCondLst>
                                        </p:cTn>
                                        <p:tgtEl>
                                          <p:spTgt spid="9"/>
                                        </p:tgtEl>
                                      </p:cBhvr>
                                      <p:to x="100000" y="100000"/>
                                    </p:animScale>
                                    <p:animScale>
                                      <p:cBhvr>
                                        <p:cTn id="26" dur="26">
                                          <p:stCondLst>
                                            <p:cond delay="1642"/>
                                          </p:stCondLst>
                                        </p:cTn>
                                        <p:tgtEl>
                                          <p:spTgt spid="9"/>
                                        </p:tgtEl>
                                      </p:cBhvr>
                                      <p:to x="100000" y="90000"/>
                                    </p:animScale>
                                    <p:animScale>
                                      <p:cBhvr>
                                        <p:cTn id="27" dur="166" decel="50000">
                                          <p:stCondLst>
                                            <p:cond delay="1668"/>
                                          </p:stCondLst>
                                        </p:cTn>
                                        <p:tgtEl>
                                          <p:spTgt spid="9"/>
                                        </p:tgtEl>
                                      </p:cBhvr>
                                      <p:to x="100000" y="100000"/>
                                    </p:animScale>
                                    <p:animScale>
                                      <p:cBhvr>
                                        <p:cTn id="28" dur="26">
                                          <p:stCondLst>
                                            <p:cond delay="1808"/>
                                          </p:stCondLst>
                                        </p:cTn>
                                        <p:tgtEl>
                                          <p:spTgt spid="9"/>
                                        </p:tgtEl>
                                      </p:cBhvr>
                                      <p:to x="100000" y="95000"/>
                                    </p:animScale>
                                    <p:animScale>
                                      <p:cBhvr>
                                        <p:cTn id="29"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P spid="1229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219200" y="76200"/>
            <a:ext cx="62646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Menaxhimi </a:t>
            </a:r>
            <a:r>
              <a:rPr lang="en-US" sz="2400" b="1" dirty="0" err="1"/>
              <a:t>i</a:t>
            </a:r>
            <a:r>
              <a:rPr lang="sq-AL" sz="2400" b="1" dirty="0"/>
              <a:t> Rrezikut</a:t>
            </a:r>
            <a:r>
              <a:rPr lang="en-US" sz="2400" b="1" dirty="0"/>
              <a:t> </a:t>
            </a:r>
            <a:r>
              <a:rPr lang="sq-AL" sz="2400" b="1" dirty="0"/>
              <a:t>- Prokurimi Publik</a:t>
            </a:r>
          </a:p>
        </p:txBody>
      </p:sp>
      <p:sp>
        <p:nvSpPr>
          <p:cNvPr id="3" name="Rectangle 2"/>
          <p:cNvSpPr/>
          <p:nvPr/>
        </p:nvSpPr>
        <p:spPr>
          <a:xfrm>
            <a:off x="76200" y="685800"/>
            <a:ext cx="9067800" cy="6093976"/>
          </a:xfrm>
          <a:prstGeom prst="rect">
            <a:avLst/>
          </a:prstGeom>
        </p:spPr>
        <p:txBody>
          <a:bodyPr wrap="square">
            <a:spAutoFit/>
          </a:bodyPr>
          <a:lstStyle/>
          <a:p>
            <a:pPr>
              <a:spcBef>
                <a:spcPct val="25000"/>
              </a:spcBef>
              <a:buClr>
                <a:srgbClr val="33335A"/>
              </a:buClr>
            </a:pPr>
            <a:r>
              <a:rPr lang="sq-AL" sz="2400" kern="0" dirty="0">
                <a:ea typeface="Verdana" panose="020B0604030504040204" pitchFamily="34" charset="0"/>
                <a:cs typeface="Verdana" panose="020B0604030504040204" pitchFamily="34" charset="0"/>
              </a:rPr>
              <a:t>A mund të parashikohen të gjitha rreziqet? A mund të kontrollohen të gjitha rreziqet? .........  Përgjigja është Jo</a:t>
            </a:r>
          </a:p>
          <a:p>
            <a:pPr>
              <a:spcBef>
                <a:spcPct val="25000"/>
              </a:spcBef>
              <a:buClr>
                <a:srgbClr val="33335A"/>
              </a:buClr>
            </a:pPr>
            <a:r>
              <a:rPr lang="sq-AL" sz="2400" kern="0" dirty="0">
                <a:ea typeface="Verdana" panose="020B0604030504040204" pitchFamily="34" charset="0"/>
                <a:cs typeface="Verdana" panose="020B0604030504040204" pitchFamily="34" charset="0"/>
              </a:rPr>
              <a:t>Menaxhimi i rrezikut - është proces i regjistrimit të identifikimeve te rreziqeve gjate Fazave te Inicimit dhe planifikimit, monitorimi i rrezikut te mbetur dhe identifikimi i rreziqeve të reja, duke siguruar zbatimin e planit te rrezikut (veprimet parandaluese dhe të paparashikuara) dhe vlerësimin e efektivitetit të tyre në reduktimin e rrezikut. </a:t>
            </a:r>
          </a:p>
          <a:p>
            <a:pPr>
              <a:spcBef>
                <a:spcPct val="25000"/>
              </a:spcBef>
              <a:buClr>
                <a:srgbClr val="33335A"/>
              </a:buClr>
            </a:pPr>
            <a:r>
              <a:rPr lang="sq-AL" sz="2400" kern="0" dirty="0">
                <a:ea typeface="Verdana" panose="020B0604030504040204" pitchFamily="34" charset="0"/>
                <a:cs typeface="Verdana" panose="020B0604030504040204" pitchFamily="34" charset="0"/>
              </a:rPr>
              <a:t>Është evidente se me angazhimin tone, zvogëlojmë mundësitë e ndikimit te rrezikut. Ato mund te parashihen e kontrollohen me vlerësim te vazhdueshëm te situatave problematike.</a:t>
            </a:r>
          </a:p>
          <a:p>
            <a:pPr>
              <a:spcBef>
                <a:spcPct val="25000"/>
              </a:spcBef>
              <a:buClr>
                <a:srgbClr val="33335A"/>
              </a:buClr>
            </a:pPr>
            <a:r>
              <a:rPr lang="sq-AL" sz="2400" kern="0" dirty="0">
                <a:ea typeface="Verdana" panose="020B0604030504040204" pitchFamily="34" charset="0"/>
                <a:cs typeface="Verdana" panose="020B0604030504040204" pitchFamily="34" charset="0"/>
              </a:rPr>
              <a:t>Sipas ndarjes themelore te objektivave te  planifikuara te organizatës identifikojmë 2 grupe rreziqesh potenciale qe kërkojnë vëmendjen tone:</a:t>
            </a:r>
          </a:p>
          <a:p>
            <a:pPr marL="457200" indent="-457200">
              <a:spcBef>
                <a:spcPct val="25000"/>
              </a:spcBef>
              <a:buClr>
                <a:srgbClr val="33335A"/>
              </a:buClr>
              <a:buAutoNum type="arabicPeriod"/>
            </a:pPr>
            <a:r>
              <a:rPr lang="sq-AL" sz="2400" kern="0" dirty="0">
                <a:ea typeface="Verdana" panose="020B0604030504040204" pitchFamily="34" charset="0"/>
                <a:cs typeface="Verdana" panose="020B0604030504040204" pitchFamily="34" charset="0"/>
              </a:rPr>
              <a:t>Strategjike</a:t>
            </a:r>
          </a:p>
          <a:p>
            <a:pPr marL="457200" indent="-457200">
              <a:spcBef>
                <a:spcPct val="25000"/>
              </a:spcBef>
              <a:buClr>
                <a:srgbClr val="33335A"/>
              </a:buClr>
              <a:buAutoNum type="arabicPeriod"/>
            </a:pPr>
            <a:r>
              <a:rPr lang="sq-AL" sz="2400" kern="0" dirty="0">
                <a:ea typeface="Verdana" panose="020B0604030504040204" pitchFamily="34" charset="0"/>
                <a:cs typeface="Verdana" panose="020B0604030504040204" pitchFamily="34" charset="0"/>
              </a:rPr>
              <a:t>Operative</a:t>
            </a:r>
          </a:p>
        </p:txBody>
      </p:sp>
    </p:spTree>
    <p:extLst>
      <p:ext uri="{BB962C8B-B14F-4D97-AF65-F5344CB8AC3E}">
        <p14:creationId xmlns:p14="http://schemas.microsoft.com/office/powerpoint/2010/main" val="450571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Cilat mund te jene rreziqet strategjike ne  një projekt?</a:t>
            </a:r>
          </a:p>
        </p:txBody>
      </p:sp>
      <p:sp>
        <p:nvSpPr>
          <p:cNvPr id="3" name="Content Placeholder 2"/>
          <p:cNvSpPr>
            <a:spLocks noGrp="1"/>
          </p:cNvSpPr>
          <p:nvPr>
            <p:ph idx="1"/>
          </p:nvPr>
        </p:nvSpPr>
        <p:spPr>
          <a:xfrm>
            <a:off x="0" y="838201"/>
            <a:ext cx="9144000" cy="5338762"/>
          </a:xfrm>
        </p:spPr>
        <p:txBody>
          <a:bodyPr>
            <a:normAutofit lnSpcReduction="10000"/>
          </a:bodyPr>
          <a:lstStyle/>
          <a:p>
            <a:pPr marL="0" indent="0">
              <a:lnSpc>
                <a:spcPct val="120000"/>
              </a:lnSpc>
              <a:buNone/>
            </a:pPr>
            <a:r>
              <a:rPr lang="sq-AL" dirty="0"/>
              <a:t>•</a:t>
            </a:r>
            <a:r>
              <a:rPr lang="sq-AL" sz="2000" dirty="0">
                <a:latin typeface="Cambria" panose="02040503050406030204" pitchFamily="18" charset="0"/>
                <a:ea typeface="Cambria" panose="02040503050406030204" pitchFamily="18" charset="0"/>
              </a:rPr>
              <a:t>Rreziqet politike dhe ligjore (ndryshimi i politikanëve, ndryshimet e  shpeshta të ligjeve, trazirat sociale, kërkesat e sindikatave)</a:t>
            </a:r>
          </a:p>
          <a:p>
            <a:pPr marL="0" indent="0">
              <a:lnSpc>
                <a:spcPct val="120000"/>
              </a:lnSpc>
              <a:buNone/>
            </a:pPr>
            <a:r>
              <a:rPr lang="sq-AL" sz="2000" dirty="0">
                <a:latin typeface="Cambria" panose="02040503050406030204" pitchFamily="18" charset="0"/>
                <a:ea typeface="Cambria" panose="02040503050406030204" pitchFamily="18" charset="0"/>
              </a:rPr>
              <a:t>•Ligjore dhe </a:t>
            </a:r>
            <a:r>
              <a:rPr lang="sq-AL" sz="2000" dirty="0" err="1">
                <a:latin typeface="Cambria" panose="02040503050406030204" pitchFamily="18" charset="0"/>
                <a:ea typeface="Cambria" panose="02040503050406030204" pitchFamily="18" charset="0"/>
              </a:rPr>
              <a:t>Rregullative</a:t>
            </a:r>
            <a:r>
              <a:rPr lang="sq-AL" sz="2000" dirty="0">
                <a:latin typeface="Cambria" panose="02040503050406030204" pitchFamily="18" charset="0"/>
                <a:ea typeface="Cambria" panose="02040503050406030204" pitchFamily="18" charset="0"/>
              </a:rPr>
              <a:t> dhe Politike (ligjet e reja / rregulloret, procedurat administrative)</a:t>
            </a:r>
          </a:p>
          <a:p>
            <a:pPr marL="0" indent="0">
              <a:lnSpc>
                <a:spcPct val="120000"/>
              </a:lnSpc>
              <a:buNone/>
            </a:pPr>
            <a:r>
              <a:rPr lang="sq-AL" sz="2000" dirty="0">
                <a:latin typeface="Cambria" panose="02040503050406030204" pitchFamily="18" charset="0"/>
                <a:ea typeface="Cambria" panose="02040503050406030204" pitchFamily="18" charset="0"/>
              </a:rPr>
              <a:t>•Rreziqet komerciale (Problemet e furnizimit, marrëveshjet tregtare, ndryshimet në problemet e çmimeve / kostos, transportit dhe dërgesave) </a:t>
            </a:r>
          </a:p>
          <a:p>
            <a:pPr marL="0" indent="0">
              <a:lnSpc>
                <a:spcPct val="120000"/>
              </a:lnSpc>
              <a:buNone/>
            </a:pPr>
            <a:r>
              <a:rPr lang="sq-AL" sz="2000" dirty="0">
                <a:latin typeface="Cambria" panose="02040503050406030204" pitchFamily="18" charset="0"/>
                <a:ea typeface="Cambria" panose="02040503050406030204" pitchFamily="18" charset="0"/>
              </a:rPr>
              <a:t>•Rreziqet Ekonomike / Financiare (</a:t>
            </a:r>
            <a:r>
              <a:rPr lang="sq-AL" sz="2000" dirty="0" err="1">
                <a:latin typeface="Cambria" panose="02040503050406030204" pitchFamily="18" charset="0"/>
                <a:ea typeface="Cambria" panose="02040503050406030204" pitchFamily="18" charset="0"/>
              </a:rPr>
              <a:t>renja</a:t>
            </a:r>
            <a:r>
              <a:rPr lang="sq-AL" sz="2000" dirty="0">
                <a:latin typeface="Cambria" panose="02040503050406030204" pitchFamily="18" charset="0"/>
                <a:ea typeface="Cambria" panose="02040503050406030204" pitchFamily="18" charset="0"/>
              </a:rPr>
              <a:t> e tregut, kriza ekonomike, inflacioni, mungesa e profesionistëve të aftë dhe / ose makinerisë ...) </a:t>
            </a:r>
          </a:p>
          <a:p>
            <a:pPr marL="0" indent="0">
              <a:lnSpc>
                <a:spcPct val="120000"/>
              </a:lnSpc>
              <a:buNone/>
            </a:pPr>
            <a:r>
              <a:rPr lang="sq-AL" sz="2000" dirty="0">
                <a:latin typeface="Cambria" panose="02040503050406030204" pitchFamily="18" charset="0"/>
                <a:ea typeface="Cambria" panose="02040503050406030204" pitchFamily="18" charset="0"/>
              </a:rPr>
              <a:t>•Rreziqet Natyrore dhe te Mjedisit (tërmetet, përmbytjet, ndotja)</a:t>
            </a:r>
          </a:p>
          <a:p>
            <a:pPr marL="0" indent="0">
              <a:lnSpc>
                <a:spcPct val="120000"/>
              </a:lnSpc>
              <a:buNone/>
            </a:pPr>
            <a:r>
              <a:rPr lang="sq-AL" sz="2000" dirty="0">
                <a:latin typeface="Cambria" panose="02040503050406030204" pitchFamily="18" charset="0"/>
                <a:ea typeface="Cambria" panose="02040503050406030204" pitchFamily="18" charset="0"/>
              </a:rPr>
              <a:t>•Organizata / Menaxhimi / Faktori njeri: (falimentimet, ndryshimet e </a:t>
            </a:r>
            <a:r>
              <a:rPr lang="sq-AL" sz="2000" dirty="0" err="1">
                <a:latin typeface="Cambria" panose="02040503050406030204" pitchFamily="18" charset="0"/>
                <a:ea typeface="Cambria" panose="02040503050406030204" pitchFamily="18" charset="0"/>
              </a:rPr>
              <a:t>menaxhmentit</a:t>
            </a:r>
            <a:r>
              <a:rPr lang="sq-AL" sz="2000" dirty="0">
                <a:latin typeface="Cambria" panose="02040503050406030204" pitchFamily="18" charset="0"/>
                <a:ea typeface="Cambria" panose="02040503050406030204" pitchFamily="18" charset="0"/>
              </a:rPr>
              <a:t>, mungesa e njohurive profesionale, mungesa e punonjësve, etj.) </a:t>
            </a:r>
          </a:p>
          <a:p>
            <a:pPr marL="0" indent="0">
              <a:lnSpc>
                <a:spcPct val="120000"/>
              </a:lnSpc>
              <a:buNone/>
            </a:pPr>
            <a:r>
              <a:rPr lang="sq-AL" sz="2000" dirty="0">
                <a:latin typeface="Cambria" panose="02040503050406030204" pitchFamily="18" charset="0"/>
                <a:ea typeface="Cambria" panose="02040503050406030204" pitchFamily="18" charset="0"/>
              </a:rPr>
              <a:t>•Rreziqet Teknologjike (ndryshimet e teknologjisë, viruset kompjuterik, Dije Si dhe të drejtat e markave te tjera tregtare, kufizim i markës tregtare).</a:t>
            </a:r>
          </a:p>
          <a:p>
            <a:endParaRPr lang="sq-AL" dirty="0"/>
          </a:p>
          <a:p>
            <a:endParaRPr lang="sq-AL" dirty="0"/>
          </a:p>
        </p:txBody>
      </p:sp>
    </p:spTree>
    <p:extLst>
      <p:ext uri="{BB962C8B-B14F-4D97-AF65-F5344CB8AC3E}">
        <p14:creationId xmlns:p14="http://schemas.microsoft.com/office/powerpoint/2010/main" val="2216874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04" y="74651"/>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Menaxhimi </a:t>
            </a:r>
            <a:r>
              <a:rPr lang="en-US" sz="2400" b="1" dirty="0" err="1"/>
              <a:t>i</a:t>
            </a:r>
            <a:r>
              <a:rPr lang="sq-AL" sz="2400" b="1" dirty="0"/>
              <a:t> Rrezikut- Prokurimi Publik</a:t>
            </a:r>
          </a:p>
        </p:txBody>
      </p:sp>
      <p:sp>
        <p:nvSpPr>
          <p:cNvPr id="3" name="Rectangle 2"/>
          <p:cNvSpPr/>
          <p:nvPr/>
        </p:nvSpPr>
        <p:spPr>
          <a:xfrm>
            <a:off x="395536" y="762000"/>
            <a:ext cx="8424936" cy="646331"/>
          </a:xfrm>
          <a:prstGeom prst="rect">
            <a:avLst/>
          </a:prstGeom>
        </p:spPr>
        <p:txBody>
          <a:bodyPr wrap="square">
            <a:spAutoFit/>
          </a:bodyPr>
          <a:lstStyle/>
          <a:p>
            <a:pPr marL="342900" indent="-342900">
              <a:lnSpc>
                <a:spcPct val="150000"/>
              </a:lnSpc>
              <a:spcBef>
                <a:spcPct val="25000"/>
              </a:spcBef>
              <a:buClr>
                <a:srgbClr val="33335A"/>
              </a:buClr>
              <a:buFont typeface="Wingdings" pitchFamily="2" charset="2"/>
              <a:buChar char="§"/>
            </a:pPr>
            <a:r>
              <a:rPr lang="sq-AL" sz="2400" kern="0" dirty="0">
                <a:ea typeface="Verdana" panose="020B0604030504040204" pitchFamily="34" charset="0"/>
                <a:cs typeface="Verdana" panose="020B0604030504040204" pitchFamily="34" charset="0"/>
              </a:rPr>
              <a:t>Reagimet</a:t>
            </a:r>
            <a:r>
              <a:rPr lang="en-GB" sz="2400" kern="0" dirty="0">
                <a:ea typeface="Verdana" panose="020B0604030504040204" pitchFamily="34" charset="0"/>
                <a:cs typeface="Verdana" panose="020B0604030504040204" pitchFamily="34" charset="0"/>
              </a:rPr>
              <a:t> </a:t>
            </a:r>
            <a:r>
              <a:rPr lang="nb-NO" sz="2400" kern="0" dirty="0">
                <a:ea typeface="Verdana" panose="020B0604030504040204" pitchFamily="34" charset="0"/>
                <a:cs typeface="Verdana" panose="020B0604030504040204" pitchFamily="34" charset="0"/>
              </a:rPr>
              <a:t>ndaj Rrezikut Kryesor n</a:t>
            </a:r>
            <a:r>
              <a:rPr lang="sq-AL" sz="2400" kern="0" dirty="0">
                <a:ea typeface="Verdana" panose="020B0604030504040204" pitchFamily="34" charset="0"/>
                <a:cs typeface="Verdana" panose="020B0604030504040204" pitchFamily="34" charset="0"/>
              </a:rPr>
              <a:t>ë</a:t>
            </a:r>
            <a:r>
              <a:rPr lang="nb-NO" sz="2400" kern="0" dirty="0">
                <a:ea typeface="Verdana" panose="020B0604030504040204" pitchFamily="34" charset="0"/>
                <a:cs typeface="Verdana" panose="020B0604030504040204" pitchFamily="34" charset="0"/>
              </a:rPr>
              <a:t> Prokurimin Publik: </a:t>
            </a:r>
            <a:endParaRPr lang="en-US" sz="2400" kern="0" dirty="0">
              <a:ea typeface="Verdana" panose="020B0604030504040204" pitchFamily="34" charset="0"/>
              <a:cs typeface="Verdana" panose="020B0604030504040204" pitchFamily="34" charset="0"/>
            </a:endParaRPr>
          </a:p>
        </p:txBody>
      </p:sp>
      <p:graphicFrame>
        <p:nvGraphicFramePr>
          <p:cNvPr id="4" name="Table 3"/>
          <p:cNvGraphicFramePr>
            <a:graphicFrameLocks noGrp="1"/>
          </p:cNvGraphicFramePr>
          <p:nvPr/>
        </p:nvGraphicFramePr>
        <p:xfrm>
          <a:off x="395536" y="2514601"/>
          <a:ext cx="8316924" cy="3810001"/>
        </p:xfrm>
        <a:graphic>
          <a:graphicData uri="http://schemas.openxmlformats.org/drawingml/2006/table">
            <a:tbl>
              <a:tblPr firstRow="1" bandRow="1">
                <a:tableStyleId>{5C22544A-7EE6-4342-B048-85BDC9FD1C3A}</a:tableStyleId>
              </a:tblPr>
              <a:tblGrid>
                <a:gridCol w="3903118">
                  <a:extLst>
                    <a:ext uri="{9D8B030D-6E8A-4147-A177-3AD203B41FA5}">
                      <a16:colId xmlns:a16="http://schemas.microsoft.com/office/drawing/2014/main" xmlns="" val="20000"/>
                    </a:ext>
                  </a:extLst>
                </a:gridCol>
                <a:gridCol w="4413806">
                  <a:extLst>
                    <a:ext uri="{9D8B030D-6E8A-4147-A177-3AD203B41FA5}">
                      <a16:colId xmlns:a16="http://schemas.microsoft.com/office/drawing/2014/main" xmlns="" val="20001"/>
                    </a:ext>
                  </a:extLst>
                </a:gridCol>
              </a:tblGrid>
              <a:tr h="379959">
                <a:tc>
                  <a:txBody>
                    <a:bodyPr/>
                    <a:lstStyle/>
                    <a:p>
                      <a:pPr algn="ctr"/>
                      <a:r>
                        <a:rPr lang="sq-AL" sz="1800" b="1" u="sng" noProof="0" dirty="0"/>
                        <a:t>Rreziku </a:t>
                      </a:r>
                    </a:p>
                  </a:txBody>
                  <a:tcPr/>
                </a:tc>
                <a:tc>
                  <a:txBody>
                    <a:bodyPr/>
                    <a:lstStyle/>
                    <a:p>
                      <a:pPr algn="ctr"/>
                      <a:r>
                        <a:rPr lang="sq-AL" sz="1800" b="1" u="sng" baseline="0" noProof="0" dirty="0"/>
                        <a:t>Reagimi</a:t>
                      </a:r>
                      <a:r>
                        <a:rPr lang="en-US" sz="1800" b="1" u="sng" baseline="0" dirty="0"/>
                        <a:t> </a:t>
                      </a:r>
                      <a:endParaRPr lang="en-US" sz="1800" b="1" u="sng" dirty="0"/>
                    </a:p>
                  </a:txBody>
                  <a:tcPr/>
                </a:tc>
                <a:extLst>
                  <a:ext uri="{0D108BD9-81ED-4DB2-BD59-A6C34878D82A}">
                    <a16:rowId xmlns:a16="http://schemas.microsoft.com/office/drawing/2014/main" xmlns="" val="10000"/>
                  </a:ext>
                </a:extLst>
              </a:tr>
              <a:tr h="379959">
                <a:tc>
                  <a:txBody>
                    <a:bodyPr/>
                    <a:lstStyle/>
                    <a:p>
                      <a:pPr algn="ctr"/>
                      <a:r>
                        <a:rPr lang="sq-AL" sz="1800" noProof="0" dirty="0"/>
                        <a:t>Mashtrim / Korrupsion</a:t>
                      </a:r>
                    </a:p>
                  </a:txBody>
                  <a:tcPr/>
                </a:tc>
                <a:tc>
                  <a:txBody>
                    <a:bodyPr/>
                    <a:lstStyle/>
                    <a:p>
                      <a:pPr algn="ctr"/>
                      <a:r>
                        <a:rPr lang="en-GB" sz="1800" b="1" kern="0" noProof="0" dirty="0">
                          <a:ea typeface="Verdana" panose="020B0604030504040204" pitchFamily="34" charset="0"/>
                          <a:cs typeface="Verdana" panose="020B0604030504040204" pitchFamily="34" charset="0"/>
                        </a:rPr>
                        <a:t>V</a:t>
                      </a:r>
                      <a:r>
                        <a:rPr lang="sq-AL" sz="1800" b="1" kern="0" noProof="0" dirty="0" err="1">
                          <a:ea typeface="Verdana" panose="020B0604030504040204" pitchFamily="34" charset="0"/>
                          <a:cs typeface="Verdana" panose="020B0604030504040204" pitchFamily="34" charset="0"/>
                        </a:rPr>
                        <a:t>endos</a:t>
                      </a:r>
                      <a:r>
                        <a:rPr lang="sq-AL" sz="1800" b="1" kern="0" noProof="0" dirty="0">
                          <a:ea typeface="Verdana" panose="020B0604030504040204" pitchFamily="34" charset="0"/>
                          <a:cs typeface="Verdana" panose="020B0604030504040204" pitchFamily="34" charset="0"/>
                        </a:rPr>
                        <a:t> proces transparent </a:t>
                      </a:r>
                      <a:endParaRPr lang="sq-AL" sz="1800" b="1" noProof="0" dirty="0"/>
                    </a:p>
                  </a:txBody>
                  <a:tcPr/>
                </a:tc>
                <a:extLst>
                  <a:ext uri="{0D108BD9-81ED-4DB2-BD59-A6C34878D82A}">
                    <a16:rowId xmlns:a16="http://schemas.microsoft.com/office/drawing/2014/main" xmlns="" val="10001"/>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noProof="0" dirty="0"/>
                        <a:t>Burime t</a:t>
                      </a:r>
                      <a:r>
                        <a:rPr lang="en-US" sz="1800" noProof="0" dirty="0"/>
                        <a:t>ë</a:t>
                      </a:r>
                      <a:r>
                        <a:rPr lang="sq-AL" sz="1800" noProof="0" dirty="0"/>
                        <a:t> kufizuara </a:t>
                      </a:r>
                    </a:p>
                  </a:txBody>
                  <a:tcPr/>
                </a:tc>
                <a:tc>
                  <a:txBody>
                    <a:bodyPr/>
                    <a:lstStyle/>
                    <a:p>
                      <a:pPr algn="ctr"/>
                      <a:r>
                        <a:rPr lang="en-GB" sz="1800" b="1" kern="0" noProof="0" dirty="0">
                          <a:ea typeface="Verdana" panose="020B0604030504040204" pitchFamily="34" charset="0"/>
                          <a:cs typeface="Verdana" panose="020B0604030504040204" pitchFamily="34" charset="0"/>
                        </a:rPr>
                        <a:t>R</a:t>
                      </a:r>
                      <a:r>
                        <a:rPr lang="sq-AL" sz="1800" b="1" kern="0" noProof="0" dirty="0">
                          <a:ea typeface="Verdana" panose="020B0604030504040204" pitchFamily="34" charset="0"/>
                          <a:cs typeface="Verdana" panose="020B0604030504040204" pitchFamily="34" charset="0"/>
                        </a:rPr>
                        <a:t>rit konkurrencën</a:t>
                      </a:r>
                      <a:endParaRPr lang="sq-AL" sz="1800" b="1" noProof="0" dirty="0"/>
                    </a:p>
                  </a:txBody>
                  <a:tcPr/>
                </a:tc>
                <a:extLst>
                  <a:ext uri="{0D108BD9-81ED-4DB2-BD59-A6C34878D82A}">
                    <a16:rowId xmlns:a16="http://schemas.microsoft.com/office/drawing/2014/main" xmlns="" val="10002"/>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Projekt</a:t>
                      </a:r>
                      <a:r>
                        <a:rPr lang="en-US" sz="1800" kern="1200" dirty="0" err="1">
                          <a:solidFill>
                            <a:schemeClr val="dk1"/>
                          </a:solidFill>
                          <a:latin typeface="+mn-lt"/>
                          <a:ea typeface="+mn-ea"/>
                          <a:cs typeface="+mn-cs"/>
                        </a:rPr>
                        <a:t>i</a:t>
                      </a:r>
                      <a:r>
                        <a:rPr lang="sq-AL" sz="1800" kern="1200" dirty="0">
                          <a:solidFill>
                            <a:schemeClr val="dk1"/>
                          </a:solidFill>
                          <a:latin typeface="+mn-lt"/>
                          <a:ea typeface="+mn-ea"/>
                          <a:cs typeface="+mn-cs"/>
                        </a:rPr>
                        <a:t> nuk është një prioritet</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Mirato ndarjen e funksioneve </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3"/>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Protesta / Ankesa</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Vendos rregulla dhe procedura të qarta</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4"/>
                  </a:ext>
                </a:extLst>
              </a:tr>
              <a:tr h="7182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Vonesa </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Mirato dokumente standarde (dhe kushtet)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5"/>
                  </a:ext>
                </a:extLst>
              </a:tr>
              <a:tr h="4059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Projektet jo-standarde  </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Inkurajo ngritjen e kapaciteteve të stafit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6"/>
                  </a:ext>
                </a:extLst>
              </a:tr>
              <a:tr h="4059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a:solidFill>
                            <a:schemeClr val="dk1"/>
                          </a:solidFill>
                          <a:latin typeface="+mn-lt"/>
                          <a:ea typeface="+mn-ea"/>
                          <a:cs typeface="+mn-cs"/>
                        </a:rPr>
                        <a:t>Projekti është i tepërt / nuk nevojitet</a:t>
                      </a:r>
                      <a:endParaRPr lang="en-US" sz="1800" kern="120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Angazho sisteme efektive të kontrollit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7"/>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Strategji e papërshtatshme</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Rrit llogaridhënien </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xmlns="" val="10008"/>
                  </a:ext>
                </a:extLst>
              </a:tr>
            </a:tbl>
          </a:graphicData>
        </a:graphic>
      </p:graphicFrame>
      <p:sp>
        <p:nvSpPr>
          <p:cNvPr id="5" name="Rectangle 4"/>
          <p:cNvSpPr/>
          <p:nvPr/>
        </p:nvSpPr>
        <p:spPr>
          <a:xfrm>
            <a:off x="76200" y="1339850"/>
            <a:ext cx="9144000" cy="923330"/>
          </a:xfrm>
          <a:prstGeom prst="rect">
            <a:avLst/>
          </a:prstGeom>
        </p:spPr>
        <p:txBody>
          <a:bodyPr wrap="square">
            <a:spAutoFit/>
          </a:bodyPr>
          <a:lstStyle/>
          <a:p>
            <a:r>
              <a:rPr lang="sq-AL" dirty="0"/>
              <a:t>Në tabelën vijuese mund të shihen çështjet kyçe qe kane te bëjnë me identifikimin  e Riskut në fazën e para-tenderimit  dhe Përgjigjet që duhet t’i  ketë organizata me qëllim të minimizimit të rrezikut potencial. </a:t>
            </a:r>
          </a:p>
        </p:txBody>
      </p:sp>
    </p:spTree>
    <p:extLst>
      <p:ext uri="{BB962C8B-B14F-4D97-AF65-F5344CB8AC3E}">
        <p14:creationId xmlns:p14="http://schemas.microsoft.com/office/powerpoint/2010/main" val="3129835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1"/>
          </a:xfrm>
        </p:spPr>
        <p:txBody>
          <a:bodyPr>
            <a:normAutofit fontScale="90000"/>
          </a:bodyPr>
          <a:lstStyle/>
          <a:p>
            <a:r>
              <a:rPr lang="sq-AL" sz="2800" b="1" dirty="0">
                <a:solidFill>
                  <a:srgbClr val="002060"/>
                </a:solidFill>
              </a:rPr>
              <a:t>Misioni dhe objektivat e prokurimit publik</a:t>
            </a:r>
            <a:br>
              <a:rPr lang="sq-AL" sz="2800" b="1" dirty="0">
                <a:solidFill>
                  <a:srgbClr val="002060"/>
                </a:solidFill>
              </a:rPr>
            </a:br>
            <a:endParaRPr lang="sq-AL" sz="2800" b="1" dirty="0">
              <a:solidFill>
                <a:srgbClr val="002060"/>
              </a:solidFill>
            </a:endParaRPr>
          </a:p>
        </p:txBody>
      </p:sp>
      <p:sp>
        <p:nvSpPr>
          <p:cNvPr id="3" name="Content Placeholder 2"/>
          <p:cNvSpPr>
            <a:spLocks noGrp="1"/>
          </p:cNvSpPr>
          <p:nvPr>
            <p:ph idx="1"/>
          </p:nvPr>
        </p:nvSpPr>
        <p:spPr>
          <a:xfrm>
            <a:off x="-76200" y="990600"/>
            <a:ext cx="9144000" cy="5791200"/>
          </a:xfrm>
        </p:spPr>
        <p:txBody>
          <a:bodyPr>
            <a:normAutofit/>
          </a:bodyPr>
          <a:lstStyle/>
          <a:p>
            <a:r>
              <a:rPr lang="sq-AL" dirty="0"/>
              <a:t>Misioni i prokurimit publik është për të siguruar dhe për të mundësuar autoritetet kontraktuese të përmbushin objektivat e tyre politike dhe të biznesit në ofrimin e shërbimeve më të mira publike - Vlera më e mirë për para.</a:t>
            </a:r>
          </a:p>
          <a:p>
            <a:r>
              <a:rPr lang="sq-AL" dirty="0"/>
              <a:t>Misioni i prokurimit  brenda organizatës është qe të sigurojë mallra shërbime dhe punë që i duhen për arritjen objektivave të veta me:</a:t>
            </a:r>
          </a:p>
          <a:p>
            <a:pPr marL="342900" lvl="1" indent="0">
              <a:buNone/>
            </a:pPr>
            <a:r>
              <a:rPr lang="sq-AL" sz="2000" dirty="0"/>
              <a:t>•Kualitetin e duhur </a:t>
            </a:r>
          </a:p>
          <a:p>
            <a:pPr marL="342900" lvl="1" indent="0">
              <a:buNone/>
            </a:pPr>
            <a:r>
              <a:rPr lang="sq-AL" sz="2000" dirty="0"/>
              <a:t>•Çmimin e favorshëm </a:t>
            </a:r>
          </a:p>
          <a:p>
            <a:pPr marL="342900" lvl="1" indent="0">
              <a:buNone/>
            </a:pPr>
            <a:r>
              <a:rPr lang="sq-AL" sz="2000" dirty="0"/>
              <a:t>•Sasinë e kërkuar </a:t>
            </a:r>
          </a:p>
          <a:p>
            <a:pPr marL="342900" lvl="1" indent="0">
              <a:buNone/>
            </a:pPr>
            <a:r>
              <a:rPr lang="sq-AL" sz="2000" dirty="0"/>
              <a:t>•Kohën e duhur </a:t>
            </a:r>
          </a:p>
          <a:p>
            <a:pPr marL="342900" lvl="1" indent="0">
              <a:buNone/>
            </a:pPr>
            <a:r>
              <a:rPr lang="it-IT" sz="2000" dirty="0"/>
              <a:t>	</a:t>
            </a:r>
            <a:endParaRPr lang="sq-AL" sz="2000" dirty="0"/>
          </a:p>
          <a:p>
            <a:pPr marL="342900" lvl="1" indent="0">
              <a:buNone/>
            </a:pPr>
            <a:r>
              <a:rPr lang="it-IT" sz="2000" b="1" dirty="0">
                <a:latin typeface="Cambria" panose="02040503050406030204" pitchFamily="18" charset="0"/>
                <a:ea typeface="Cambria" panose="02040503050406030204" pitchFamily="18" charset="0"/>
              </a:rPr>
              <a:t>Parimet e Prokurimit Publik</a:t>
            </a: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r>
              <a:rPr lang="sq-AL" sz="2000" b="1" dirty="0">
                <a:latin typeface="Cambria" panose="02040503050406030204" pitchFamily="18" charset="0"/>
                <a:ea typeface="Cambria" panose="02040503050406030204" pitchFamily="18" charset="0"/>
              </a:rPr>
              <a:t>Sipas LPP  parimet e prokurimit janë:</a:t>
            </a:r>
          </a:p>
          <a:p>
            <a:pPr marL="342900" lvl="1" indent="0">
              <a:buNone/>
            </a:pPr>
            <a:r>
              <a:rPr lang="sq-AL" sz="2000" b="1" dirty="0">
                <a:latin typeface="Cambria" panose="02040503050406030204" pitchFamily="18" charset="0"/>
                <a:ea typeface="Cambria" panose="02040503050406030204" pitchFamily="18" charset="0"/>
              </a:rPr>
              <a:t>•	     Ekonomizimi dhe Efikasiteti  </a:t>
            </a:r>
          </a:p>
          <a:p>
            <a:pPr marL="342900" lvl="1" indent="0">
              <a:buNone/>
            </a:pPr>
            <a:r>
              <a:rPr lang="sq-AL" sz="2000" b="1" dirty="0">
                <a:latin typeface="Cambria" panose="02040503050406030204" pitchFamily="18" charset="0"/>
                <a:ea typeface="Cambria" panose="02040503050406030204" pitchFamily="18" charset="0"/>
              </a:rPr>
              <a:t>•	     Transparenca </a:t>
            </a:r>
          </a:p>
          <a:p>
            <a:pPr marL="342900" lvl="1" indent="0">
              <a:buNone/>
            </a:pPr>
            <a:r>
              <a:rPr lang="sq-AL" sz="2000" b="1" dirty="0">
                <a:latin typeface="Cambria" panose="02040503050406030204" pitchFamily="18" charset="0"/>
                <a:ea typeface="Cambria" panose="02040503050406030204" pitchFamily="18" charset="0"/>
              </a:rPr>
              <a:t>•	     Jo diskriminimi &amp; Trajtimi i barabartë</a:t>
            </a: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0" indent="0">
              <a:buNone/>
            </a:pPr>
            <a:endParaRPr lang="sq-AL" dirty="0"/>
          </a:p>
          <a:p>
            <a:endParaRPr lang="sq-AL" dirty="0"/>
          </a:p>
        </p:txBody>
      </p:sp>
    </p:spTree>
    <p:extLst>
      <p:ext uri="{BB962C8B-B14F-4D97-AF65-F5344CB8AC3E}">
        <p14:creationId xmlns:p14="http://schemas.microsoft.com/office/powerpoint/2010/main" val="562990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82884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sz="2400" b="1" dirty="0"/>
              <a:t>Parimet e Prokurimit Publik</a:t>
            </a:r>
          </a:p>
          <a:p>
            <a:pPr algn="ctr"/>
            <a:r>
              <a:rPr lang="sq-AL" sz="2400" b="1" dirty="0"/>
              <a:t>(Objektivat v/s Kufizimet)  </a:t>
            </a: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1873" y="1988840"/>
            <a:ext cx="5379294" cy="3315538"/>
          </a:xfrm>
          <a:prstGeom prst="rect">
            <a:avLst/>
          </a:prstGeom>
          <a:noFill/>
          <a:ln>
            <a:noFill/>
          </a:ln>
        </p:spPr>
      </p:pic>
      <p:sp>
        <p:nvSpPr>
          <p:cNvPr id="5" name="TextBox 4"/>
          <p:cNvSpPr txBox="1"/>
          <p:nvPr/>
        </p:nvSpPr>
        <p:spPr>
          <a:xfrm>
            <a:off x="304349" y="1782036"/>
            <a:ext cx="1951720" cy="584775"/>
          </a:xfrm>
          <a:prstGeom prst="rect">
            <a:avLst/>
          </a:prstGeom>
          <a:noFill/>
        </p:spPr>
        <p:txBody>
          <a:bodyPr wrap="square" rtlCol="0">
            <a:spAutoFit/>
          </a:bodyPr>
          <a:lstStyle/>
          <a:p>
            <a:r>
              <a:rPr lang="sq-AL" sz="1600" dirty="0"/>
              <a:t>Hapur/ Transparenc</a:t>
            </a:r>
            <a:r>
              <a:rPr lang="en-US" sz="1600" dirty="0"/>
              <a:t>ë…*</a:t>
            </a:r>
          </a:p>
        </p:txBody>
      </p:sp>
      <p:sp>
        <p:nvSpPr>
          <p:cNvPr id="6" name="TextBox 5"/>
          <p:cNvSpPr txBox="1"/>
          <p:nvPr/>
        </p:nvSpPr>
        <p:spPr>
          <a:xfrm>
            <a:off x="7092280" y="1405009"/>
            <a:ext cx="2051720" cy="830997"/>
          </a:xfrm>
          <a:prstGeom prst="rect">
            <a:avLst/>
          </a:prstGeom>
          <a:noFill/>
        </p:spPr>
        <p:txBody>
          <a:bodyPr wrap="square" rtlCol="0">
            <a:spAutoFit/>
          </a:bodyPr>
          <a:lstStyle/>
          <a:p>
            <a:r>
              <a:rPr lang="sq-AL" sz="1600" dirty="0"/>
              <a:t>Vlera për Para*</a:t>
            </a:r>
          </a:p>
          <a:p>
            <a:r>
              <a:rPr lang="sq-AL" sz="1600" kern="0" dirty="0">
                <a:ea typeface="Verdana" panose="020B0604030504040204" pitchFamily="34" charset="0"/>
                <a:cs typeface="Verdana" panose="020B0604030504040204" pitchFamily="34" charset="0"/>
              </a:rPr>
              <a:t>Shkalla e Çmimit- Cilësisë</a:t>
            </a:r>
            <a:endParaRPr lang="en-US" sz="1600" dirty="0"/>
          </a:p>
        </p:txBody>
      </p:sp>
      <p:sp>
        <p:nvSpPr>
          <p:cNvPr id="7" name="TextBox 6"/>
          <p:cNvSpPr txBox="1"/>
          <p:nvPr/>
        </p:nvSpPr>
        <p:spPr>
          <a:xfrm>
            <a:off x="3915660" y="5445224"/>
            <a:ext cx="1951720" cy="584775"/>
          </a:xfrm>
          <a:prstGeom prst="rect">
            <a:avLst/>
          </a:prstGeom>
          <a:noFill/>
        </p:spPr>
        <p:txBody>
          <a:bodyPr wrap="square" rtlCol="0">
            <a:spAutoFit/>
          </a:bodyPr>
          <a:lstStyle/>
          <a:p>
            <a:pPr algn="ctr"/>
            <a:r>
              <a:rPr lang="sq-AL" sz="1600" dirty="0"/>
              <a:t>Politika e Shtetit (vlera m</a:t>
            </a:r>
            <a:r>
              <a:rPr lang="en-US" sz="1600" dirty="0"/>
              <a:t>ë</a:t>
            </a:r>
            <a:r>
              <a:rPr lang="sq-AL" sz="1600" dirty="0"/>
              <a:t> e gj</a:t>
            </a:r>
            <a:r>
              <a:rPr lang="en-US" sz="1600" dirty="0"/>
              <a:t>ë</a:t>
            </a:r>
            <a:r>
              <a:rPr lang="sq-AL" sz="1600" dirty="0"/>
              <a:t>r</a:t>
            </a:r>
            <a:r>
              <a:rPr lang="en-US" sz="1600" dirty="0"/>
              <a:t>ë</a:t>
            </a:r>
            <a:r>
              <a:rPr lang="sq-AL" sz="1600" dirty="0"/>
              <a:t>)</a:t>
            </a:r>
          </a:p>
        </p:txBody>
      </p:sp>
      <p:sp>
        <p:nvSpPr>
          <p:cNvPr id="8" name="TextBox 7"/>
          <p:cNvSpPr txBox="1"/>
          <p:nvPr/>
        </p:nvSpPr>
        <p:spPr>
          <a:xfrm>
            <a:off x="3640886" y="1250798"/>
            <a:ext cx="2251427" cy="861774"/>
          </a:xfrm>
          <a:prstGeom prst="rect">
            <a:avLst/>
          </a:prstGeom>
          <a:noFill/>
        </p:spPr>
        <p:txBody>
          <a:bodyPr wrap="square" rtlCol="0">
            <a:spAutoFit/>
          </a:bodyPr>
          <a:lstStyle/>
          <a:p>
            <a:r>
              <a:rPr lang="sq-AL" sz="1600" i="1" kern="0" dirty="0" err="1">
                <a:ea typeface="Verdana" panose="020B0604030504040204" pitchFamily="34" charset="0"/>
                <a:cs typeface="Verdana" panose="020B0604030504040204" pitchFamily="34" charset="0"/>
              </a:rPr>
              <a:t>Trilemma</a:t>
            </a:r>
            <a:r>
              <a:rPr lang="sq-AL" sz="1600" i="1" kern="0" dirty="0">
                <a:ea typeface="Verdana" panose="020B0604030504040204" pitchFamily="34" charset="0"/>
                <a:cs typeface="Verdana" panose="020B0604030504040204" pitchFamily="34" charset="0"/>
              </a:rPr>
              <a:t> e Prokurimit Publik (CIPS) </a:t>
            </a:r>
          </a:p>
          <a:p>
            <a:endParaRPr lang="en-US" dirty="0"/>
          </a:p>
        </p:txBody>
      </p:sp>
    </p:spTree>
    <p:extLst>
      <p:ext uri="{BB962C8B-B14F-4D97-AF65-F5344CB8AC3E}">
        <p14:creationId xmlns:p14="http://schemas.microsoft.com/office/powerpoint/2010/main" val="1302377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normAutofit fontScale="90000"/>
          </a:bodyPr>
          <a:lstStyle/>
          <a:p>
            <a:r>
              <a:rPr lang="sq-AL" sz="2800" b="1" dirty="0">
                <a:solidFill>
                  <a:srgbClr val="002060"/>
                </a:solidFill>
                <a:latin typeface="Cambria" panose="02040503050406030204" pitchFamily="18" charset="0"/>
                <a:ea typeface="Cambria" panose="02040503050406030204" pitchFamily="18" charset="0"/>
              </a:rPr>
              <a:t>Metodat e Prokurimit </a:t>
            </a:r>
            <a:br>
              <a:rPr lang="sq-AL" sz="2800" b="1"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838200"/>
            <a:ext cx="9220200" cy="6019799"/>
          </a:xfrm>
        </p:spPr>
        <p:txBody>
          <a:bodyPr/>
          <a:lstStyle/>
          <a:p>
            <a:pPr marL="0" indent="0" eaLnBrk="0" hangingPunct="0">
              <a:buNone/>
            </a:pPr>
            <a:r>
              <a:rPr lang="sq-AL" dirty="0"/>
              <a:t>Në përgjithësi, ka gjashtë metoda të prokurimit të përdorura por ekzistojnë tri metoda bazë të prokurimit,</a:t>
            </a:r>
          </a:p>
          <a:p>
            <a:pPr lvl="0" eaLnBrk="0" hangingPunct="0"/>
            <a:r>
              <a:rPr lang="sq-AL" b="1" dirty="0"/>
              <a:t> Procedura e hapur</a:t>
            </a:r>
            <a:endParaRPr lang="sq-AL" dirty="0"/>
          </a:p>
          <a:p>
            <a:pPr lvl="0" eaLnBrk="0" hangingPunct="0"/>
            <a:r>
              <a:rPr lang="sq-AL" b="1" dirty="0"/>
              <a:t> Procedura e kufizuar</a:t>
            </a:r>
            <a:endParaRPr lang="sq-AL" dirty="0"/>
          </a:p>
          <a:p>
            <a:pPr lvl="0"/>
            <a:r>
              <a:rPr lang="sq-AL" b="1" dirty="0"/>
              <a:t> Procedura e negociuar  </a:t>
            </a:r>
            <a:r>
              <a:rPr lang="sq-AL" dirty="0"/>
              <a:t>	</a:t>
            </a:r>
          </a:p>
          <a:p>
            <a:pPr marL="0" indent="0" eaLnBrk="0" hangingPunct="0">
              <a:buNone/>
            </a:pPr>
            <a:r>
              <a:rPr lang="sq-AL" b="1" kern="0" dirty="0">
                <a:latin typeface="Verdana" panose="020B0604030504040204" pitchFamily="34" charset="0"/>
                <a:ea typeface="Verdana" panose="020B0604030504040204" pitchFamily="34" charset="0"/>
                <a:cs typeface="Verdana" panose="020B0604030504040204" pitchFamily="34" charset="0"/>
              </a:rPr>
              <a:t>                 </a:t>
            </a:r>
          </a:p>
          <a:p>
            <a:pPr marL="0" indent="0" eaLnBrk="0" hangingPunct="0">
              <a:buNone/>
            </a:pPr>
            <a:r>
              <a:rPr lang="sq-AL" b="1" kern="0" dirty="0">
                <a:latin typeface="Verdana" panose="020B0604030504040204" pitchFamily="34" charset="0"/>
                <a:ea typeface="Verdana" panose="020B0604030504040204" pitchFamily="34" charset="0"/>
                <a:cs typeface="Verdana" panose="020B0604030504040204" pitchFamily="34" charset="0"/>
              </a:rPr>
              <a:t>Rreziqet n</a:t>
            </a:r>
            <a:r>
              <a:rPr lang="en-US" b="1" kern="0" dirty="0">
                <a:latin typeface="Verdana" panose="020B0604030504040204" pitchFamily="34" charset="0"/>
                <a:ea typeface="Verdana" panose="020B0604030504040204" pitchFamily="34" charset="0"/>
                <a:cs typeface="Verdana" panose="020B0604030504040204" pitchFamily="34" charset="0"/>
              </a:rPr>
              <a:t>ë</a:t>
            </a:r>
            <a:r>
              <a:rPr lang="sq-AL" b="1" kern="0" dirty="0">
                <a:latin typeface="Verdana" panose="020B0604030504040204" pitchFamily="34" charset="0"/>
                <a:ea typeface="Verdana" panose="020B0604030504040204" pitchFamily="34" charset="0"/>
                <a:cs typeface="Verdana" panose="020B0604030504040204" pitchFamily="34" charset="0"/>
              </a:rPr>
              <a:t> Prokurimin Publik  </a:t>
            </a:r>
            <a:endParaRPr lang="sq-AL" dirty="0"/>
          </a:p>
          <a:p>
            <a:pPr marL="0" indent="0" eaLnBrk="0" hangingPunct="0">
              <a:buNone/>
            </a:pPr>
            <a:r>
              <a:rPr lang="sq-AL" dirty="0"/>
              <a:t>Aktivitetet kryesore qe lidhen me identifikimin dhe kontrollin e rrezikut ne një proces prokurimi qe janë karakteristike për fazën e para -tenderimit:</a:t>
            </a:r>
          </a:p>
          <a:p>
            <a:pPr lvl="0" eaLnBrk="0" hangingPunct="0"/>
            <a:r>
              <a:rPr lang="sq-AL" dirty="0"/>
              <a:t>Identifikimin e rrezikut qe lidhet me operacionet e Prokurimit </a:t>
            </a:r>
          </a:p>
          <a:p>
            <a:pPr lvl="0" eaLnBrk="0" hangingPunct="0"/>
            <a:r>
              <a:rPr lang="sq-AL" dirty="0"/>
              <a:t>Vlerësimi  </a:t>
            </a:r>
          </a:p>
          <a:p>
            <a:pPr lvl="0" eaLnBrk="0" hangingPunct="0"/>
            <a:r>
              <a:rPr lang="sq-AL" dirty="0"/>
              <a:t>Menaxhimi I Rrezikut: vendos ne reagim ndaj Rrezikut </a:t>
            </a:r>
          </a:p>
          <a:p>
            <a:pPr marL="0" indent="0" eaLnBrk="0" hangingPunct="0">
              <a:buNone/>
            </a:pPr>
            <a:r>
              <a:rPr lang="sq-AL" b="1" dirty="0"/>
              <a:t>Prokurimi Publik – Faza e Identifikimit te Nevojave </a:t>
            </a:r>
            <a:endParaRPr lang="sq-AL" dirty="0"/>
          </a:p>
          <a:p>
            <a:pPr eaLnBrk="0" hangingPunct="0"/>
            <a:r>
              <a:rPr lang="sq-AL" dirty="0"/>
              <a:t>Identifikimi i nevojës është hapi fillestar i inicimit te çdo projekti te prokurimit</a:t>
            </a:r>
          </a:p>
          <a:p>
            <a:endParaRPr lang="sq-AL" dirty="0"/>
          </a:p>
        </p:txBody>
      </p:sp>
    </p:spTree>
    <p:extLst>
      <p:ext uri="{BB962C8B-B14F-4D97-AF65-F5344CB8AC3E}">
        <p14:creationId xmlns:p14="http://schemas.microsoft.com/office/powerpoint/2010/main" val="197845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399"/>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Rreziqet në Prokurimin Publik</a:t>
            </a:r>
            <a:r>
              <a:rPr lang="sq-AL" sz="2800" dirty="0">
                <a:solidFill>
                  <a:srgbClr val="002060"/>
                </a:solidFill>
                <a:latin typeface="Cambria" panose="02040503050406030204" pitchFamily="18" charset="0"/>
                <a:ea typeface="Cambria" panose="02040503050406030204" pitchFamily="18" charset="0"/>
              </a:rPr>
              <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914400"/>
            <a:ext cx="9144000" cy="5943600"/>
          </a:xfrm>
        </p:spPr>
        <p:txBody>
          <a:bodyPr>
            <a:normAutofit/>
          </a:bodyPr>
          <a:lstStyle/>
          <a:p>
            <a:pPr marL="342900" lvl="1" indent="0">
              <a:buNone/>
            </a:pPr>
            <a:r>
              <a:rPr lang="sq-AL" sz="2000" b="1" dirty="0">
                <a:latin typeface="Cambria" panose="02040503050406030204" pitchFamily="18" charset="0"/>
                <a:ea typeface="Cambria" panose="02040503050406030204" pitchFamily="18" charset="0"/>
              </a:rPr>
              <a:t>Disa nga rreziqet  </a:t>
            </a:r>
            <a:r>
              <a:rPr lang="sq-AL" sz="2000" dirty="0">
                <a:latin typeface="Cambria" panose="02040503050406030204" pitchFamily="18" charset="0"/>
                <a:ea typeface="Cambria" panose="02040503050406030204" pitchFamily="18" charset="0"/>
              </a:rPr>
              <a:t>me tipike ne prokurim  do t’i veçonim si:</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planifikimi i keq,</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mos përfshirja e duhur, </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buxheti i pamjaftueshëm ,</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zgjedhja e gabuar e procedurës,</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dështimi  në zbatim  e faktorë të tjerë që rezultojnë me mos përmbushjen e objektivave të prokurimit.</a:t>
            </a:r>
            <a:endParaRPr lang="en-US" sz="2000" dirty="0">
              <a:latin typeface="Cambria" panose="02040503050406030204" pitchFamily="18" charset="0"/>
              <a:ea typeface="Cambria" panose="02040503050406030204" pitchFamily="18" charset="0"/>
            </a:endParaRPr>
          </a:p>
          <a:p>
            <a:pPr marL="342900" lvl="1" indent="0">
              <a:buNone/>
            </a:pPr>
            <a:endParaRPr lang="en-US" sz="2000" b="1" dirty="0">
              <a:latin typeface="Cambria" panose="02040503050406030204" pitchFamily="18" charset="0"/>
              <a:ea typeface="Cambria" panose="02040503050406030204" pitchFamily="18" charset="0"/>
            </a:endParaRPr>
          </a:p>
          <a:p>
            <a:pPr marL="342900" lvl="1" indent="0">
              <a:buNone/>
            </a:pPr>
            <a:r>
              <a:rPr lang="sq-AL" sz="2000" b="1" dirty="0">
                <a:latin typeface="Cambria" panose="02040503050406030204" pitchFamily="18" charset="0"/>
                <a:ea typeface="Cambria" panose="02040503050406030204" pitchFamily="18" charset="0"/>
              </a:rPr>
              <a:t>Çfarë mund t’i bëjë rreziku projektit të prokurimit?</a:t>
            </a:r>
          </a:p>
          <a:p>
            <a:pPr lvl="2"/>
            <a:r>
              <a:rPr lang="sq-AL" sz="2000" dirty="0">
                <a:latin typeface="Cambria" panose="02040503050406030204" pitchFamily="18" charset="0"/>
                <a:ea typeface="Cambria" panose="02040503050406030204" pitchFamily="18" charset="0"/>
              </a:rPr>
              <a:t>Zgjas kohën</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Rris shpenzimet</a:t>
            </a:r>
            <a:r>
              <a:rPr lang="en-US" sz="2000" dirty="0">
                <a:latin typeface="Cambria" panose="02040503050406030204" pitchFamily="18" charset="0"/>
                <a:ea typeface="Cambria" panose="02040503050406030204" pitchFamily="18" charset="0"/>
              </a:rPr>
              <a:t> , </a:t>
            </a:r>
            <a:r>
              <a:rPr lang="sq-AL" sz="2000" dirty="0">
                <a:latin typeface="Cambria" panose="02040503050406030204" pitchFamily="18" charset="0"/>
                <a:ea typeface="Cambria" panose="02040503050406030204" pitchFamily="18" charset="0"/>
              </a:rPr>
              <a:t>Ndikoj në buxhetin e organizatës</a:t>
            </a:r>
          </a:p>
          <a:p>
            <a:pPr lvl="2"/>
            <a:r>
              <a:rPr lang="sq-AL" sz="2000" dirty="0">
                <a:latin typeface="Cambria" panose="02040503050406030204" pitchFamily="18" charset="0"/>
                <a:ea typeface="Cambria" panose="02040503050406030204" pitchFamily="18" charset="0"/>
              </a:rPr>
              <a:t>Rrit kërkesën për burimet tjera (materiale, njerëzore)</a:t>
            </a:r>
          </a:p>
          <a:p>
            <a:pPr lvl="2"/>
            <a:r>
              <a:rPr lang="sq-AL" sz="2000" dirty="0">
                <a:latin typeface="Cambria" panose="02040503050406030204" pitchFamily="18" charset="0"/>
                <a:ea typeface="Cambria" panose="02040503050406030204" pitchFamily="18" charset="0"/>
              </a:rPr>
              <a:t>Zvogëlon kualitetin e etapave/ rezultateve </a:t>
            </a:r>
          </a:p>
          <a:p>
            <a:pPr lvl="2"/>
            <a:r>
              <a:rPr lang="sq-AL" sz="2000" dirty="0">
                <a:latin typeface="Cambria" panose="02040503050406030204" pitchFamily="18" charset="0"/>
                <a:ea typeface="Cambria" panose="02040503050406030204" pitchFamily="18" charset="0"/>
              </a:rPr>
              <a:t>Zvogëlon/dobëson qëndrueshmërinë</a:t>
            </a:r>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i</a:t>
            </a:r>
            <a:r>
              <a:rPr lang="sq-AL" sz="2000" dirty="0">
                <a:latin typeface="Cambria" panose="02040503050406030204" pitchFamily="18" charset="0"/>
                <a:ea typeface="Cambria" panose="02040503050406030204" pitchFamily="18" charset="0"/>
              </a:rPr>
              <a:t> jep fund projektit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2"/>
            <a:r>
              <a:rPr lang="sq-AL" sz="2000" dirty="0">
                <a:latin typeface="Cambria" panose="02040503050406030204" pitchFamily="18" charset="0"/>
                <a:ea typeface="Cambria" panose="02040503050406030204" pitchFamily="18" charset="0"/>
              </a:rPr>
              <a:t>Mund t’i keqësojë marrëdhëniet me palët e interesuara/komunitetin</a:t>
            </a:r>
          </a:p>
          <a:p>
            <a:pPr lvl="2"/>
            <a:r>
              <a:rPr lang="sq-AL" sz="2000" dirty="0">
                <a:latin typeface="Cambria" panose="02040503050406030204" pitchFamily="18" charset="0"/>
                <a:ea typeface="Cambria" panose="02040503050406030204" pitchFamily="18" charset="0"/>
              </a:rPr>
              <a:t>Mund ta ndëshkoj Menaxherin e Projektit</a:t>
            </a:r>
          </a:p>
          <a:p>
            <a:pPr lvl="2"/>
            <a:r>
              <a:rPr lang="sq-AL" sz="2000" dirty="0">
                <a:latin typeface="Cambria" panose="02040503050406030204" pitchFamily="18" charset="0"/>
                <a:ea typeface="Cambria" panose="02040503050406030204" pitchFamily="18" charset="0"/>
              </a:rPr>
              <a:t>Të ndikojë në marrëdhëniet me donatorin/ financuesit</a:t>
            </a:r>
          </a:p>
          <a:p>
            <a:pPr marL="1028700" lvl="3" indent="0">
              <a:buNone/>
            </a:pPr>
            <a:endParaRPr lang="sq-AL" sz="2000" dirty="0"/>
          </a:p>
        </p:txBody>
      </p:sp>
    </p:spTree>
    <p:extLst>
      <p:ext uri="{BB962C8B-B14F-4D97-AF65-F5344CB8AC3E}">
        <p14:creationId xmlns:p14="http://schemas.microsoft.com/office/powerpoint/2010/main" val="2981294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6017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Prokurimi Publik – Faza e Identifikimit t</a:t>
            </a:r>
            <a:r>
              <a:rPr lang="en-US" sz="2400" b="1" dirty="0"/>
              <a:t>ë</a:t>
            </a:r>
            <a:r>
              <a:rPr lang="sq-AL" sz="2400" b="1" dirty="0"/>
              <a:t> Nevojave </a:t>
            </a:r>
          </a:p>
        </p:txBody>
      </p:sp>
      <p:graphicFrame>
        <p:nvGraphicFramePr>
          <p:cNvPr id="6" name="Diagram 5"/>
          <p:cNvGraphicFramePr/>
          <p:nvPr>
            <p:extLst>
              <p:ext uri="{D42A27DB-BD31-4B8C-83A1-F6EECF244321}">
                <p14:modId xmlns:p14="http://schemas.microsoft.com/office/powerpoint/2010/main" val="2178349828"/>
              </p:ext>
            </p:extLst>
          </p:nvPr>
        </p:nvGraphicFramePr>
        <p:xfrm>
          <a:off x="-457200" y="1365566"/>
          <a:ext cx="811222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rved Left Arrow 4"/>
          <p:cNvSpPr/>
          <p:nvPr/>
        </p:nvSpPr>
        <p:spPr>
          <a:xfrm rot="20132734">
            <a:off x="5953168" y="1249364"/>
            <a:ext cx="707627" cy="1949609"/>
          </a:xfrm>
          <a:prstGeom prst="curvedLef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Rectangle 3"/>
          <p:cNvSpPr/>
          <p:nvPr/>
        </p:nvSpPr>
        <p:spPr>
          <a:xfrm>
            <a:off x="1312912" y="3415342"/>
            <a:ext cx="4572000" cy="369332"/>
          </a:xfrm>
          <a:prstGeom prst="rect">
            <a:avLst/>
          </a:prstGeom>
        </p:spPr>
        <p:txBody>
          <a:bodyPr>
            <a:spAutoFit/>
          </a:bodyPr>
          <a:lstStyle/>
          <a:p>
            <a:pPr algn="ctr"/>
            <a:r>
              <a:rPr lang="sq-AL" b="1" dirty="0">
                <a:solidFill>
                  <a:srgbClr val="FF0000"/>
                </a:solidFill>
              </a:rPr>
              <a:t>Cikli </a:t>
            </a:r>
            <a:r>
              <a:rPr lang="en-US" b="1" dirty="0" err="1">
                <a:solidFill>
                  <a:srgbClr val="FF0000"/>
                </a:solidFill>
              </a:rPr>
              <a:t>i</a:t>
            </a:r>
            <a:r>
              <a:rPr lang="sq-AL" b="1" dirty="0">
                <a:solidFill>
                  <a:srgbClr val="FF0000"/>
                </a:solidFill>
              </a:rPr>
              <a:t> Pro</a:t>
            </a:r>
            <a:r>
              <a:rPr lang="en-US" b="1" dirty="0" err="1">
                <a:solidFill>
                  <a:srgbClr val="FF0000"/>
                </a:solidFill>
              </a:rPr>
              <a:t>jektit</a:t>
            </a:r>
            <a:endParaRPr lang="sq-AL" b="1" dirty="0">
              <a:solidFill>
                <a:srgbClr val="FF0000"/>
              </a:solidFill>
            </a:endParaRPr>
          </a:p>
        </p:txBody>
      </p:sp>
      <p:sp>
        <p:nvSpPr>
          <p:cNvPr id="7" name="Rectangle 6"/>
          <p:cNvSpPr/>
          <p:nvPr/>
        </p:nvSpPr>
        <p:spPr>
          <a:xfrm>
            <a:off x="6477000" y="1471849"/>
            <a:ext cx="2040127" cy="646331"/>
          </a:xfrm>
          <a:prstGeom prst="rect">
            <a:avLst/>
          </a:prstGeom>
        </p:spPr>
        <p:txBody>
          <a:bodyPr wrap="square">
            <a:spAutoFit/>
          </a:bodyPr>
          <a:lstStyle/>
          <a:p>
            <a:pPr marL="342900" lvl="0" indent="-342900">
              <a:buAutoNum type="arabicPeriod"/>
            </a:pPr>
            <a:r>
              <a:rPr lang="sq-AL" b="1" i="1" dirty="0">
                <a:solidFill>
                  <a:srgbClr val="0070C0"/>
                </a:solidFill>
              </a:rPr>
              <a:t>Identifikimi I Projektit</a:t>
            </a:r>
          </a:p>
        </p:txBody>
      </p:sp>
    </p:spTree>
    <p:extLst>
      <p:ext uri="{BB962C8B-B14F-4D97-AF65-F5344CB8AC3E}">
        <p14:creationId xmlns:p14="http://schemas.microsoft.com/office/powerpoint/2010/main" val="155533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096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Prokurimi Publik – Faza e Identifikimit t</a:t>
            </a:r>
            <a:r>
              <a:rPr lang="en-US" sz="2800" b="1" dirty="0">
                <a:solidFill>
                  <a:srgbClr val="002060"/>
                </a:solidFill>
                <a:latin typeface="Cambria" panose="02040503050406030204" pitchFamily="18" charset="0"/>
                <a:ea typeface="Cambria" panose="02040503050406030204" pitchFamily="18" charset="0"/>
              </a:rPr>
              <a:t>ë</a:t>
            </a:r>
            <a:r>
              <a:rPr lang="sq-AL" sz="2800" b="1" dirty="0">
                <a:solidFill>
                  <a:srgbClr val="002060"/>
                </a:solidFill>
                <a:latin typeface="Cambria" panose="02040503050406030204" pitchFamily="18" charset="0"/>
                <a:ea typeface="Cambria" panose="02040503050406030204" pitchFamily="18" charset="0"/>
              </a:rPr>
              <a:t> Nevojave </a:t>
            </a:r>
          </a:p>
        </p:txBody>
      </p:sp>
      <p:sp>
        <p:nvSpPr>
          <p:cNvPr id="3" name="Content Placeholder 2"/>
          <p:cNvSpPr>
            <a:spLocks noGrp="1"/>
          </p:cNvSpPr>
          <p:nvPr>
            <p:ph idx="1"/>
          </p:nvPr>
        </p:nvSpPr>
        <p:spPr>
          <a:xfrm>
            <a:off x="0" y="609601"/>
            <a:ext cx="9144000" cy="6248399"/>
          </a:xfrm>
        </p:spPr>
        <p:txBody>
          <a:bodyPr>
            <a:noAutofit/>
          </a:bodyPr>
          <a:lstStyle/>
          <a:p>
            <a:r>
              <a:rPr lang="sq-AL" sz="2000" b="1" dirty="0">
                <a:latin typeface="Cambria" panose="02040503050406030204" pitchFamily="18" charset="0"/>
                <a:ea typeface="Cambria" panose="02040503050406030204" pitchFamily="18" charset="0"/>
              </a:rPr>
              <a:t>Cilat janë aktivitetet relevante qe iniciohen ne ketë faze?	</a:t>
            </a:r>
            <a:endParaRPr lang="sq-AL" sz="2000" dirty="0">
              <a:latin typeface="Cambria" panose="02040503050406030204" pitchFamily="18" charset="0"/>
              <a:ea typeface="Cambria" panose="02040503050406030204" pitchFamily="18" charset="0"/>
            </a:endParaRPr>
          </a:p>
          <a:p>
            <a:pPr marL="0" indent="0" eaLnBrk="0" hangingPunct="0">
              <a:buNone/>
            </a:pPr>
            <a:r>
              <a:rPr lang="sq-AL" sz="2000" dirty="0">
                <a:latin typeface="Cambria" panose="02040503050406030204" pitchFamily="18" charset="0"/>
                <a:ea typeface="Cambria" panose="02040503050406030204" pitchFamily="18" charset="0"/>
              </a:rPr>
              <a:t>Kjo faze përfshinë disa  aktivitete që zhvillohen paralelisht:</a:t>
            </a:r>
          </a:p>
          <a:p>
            <a:pPr lvl="0" eaLnBrk="0" hangingPunct="0"/>
            <a:r>
              <a:rPr lang="sq-AL" sz="2000" b="1" i="1" u="sng" dirty="0">
                <a:latin typeface="Cambria" panose="02040503050406030204" pitchFamily="18" charset="0"/>
                <a:ea typeface="Cambria" panose="02040503050406030204" pitchFamily="18" charset="0"/>
              </a:rPr>
              <a:t>Fillimi  </a:t>
            </a:r>
            <a:endParaRPr lang="sq-AL" sz="2000" dirty="0">
              <a:latin typeface="Cambria" panose="02040503050406030204" pitchFamily="18" charset="0"/>
              <a:ea typeface="Cambria" panose="02040503050406030204" pitchFamily="18" charset="0"/>
            </a:endParaRPr>
          </a:p>
          <a:p>
            <a:pPr lvl="1" eaLnBrk="0" hangingPunct="0"/>
            <a:r>
              <a:rPr lang="sq-AL" sz="2000" i="1" dirty="0">
                <a:latin typeface="Cambria" panose="02040503050406030204" pitchFamily="18" charset="0"/>
                <a:ea typeface="Cambria" panose="02040503050406030204" pitchFamily="18" charset="0"/>
              </a:rPr>
              <a:t>Objektivat e projektit (</a:t>
            </a:r>
            <a:r>
              <a:rPr lang="sq-AL" sz="2000" dirty="0">
                <a:latin typeface="Cambria" panose="02040503050406030204" pitchFamily="18" charset="0"/>
                <a:ea typeface="Cambria" panose="02040503050406030204" pitchFamily="18" charset="0"/>
              </a:rPr>
              <a:t>plotësimi i nevojave te pakënaqura, zbutjen e varfërisë, tejkalimin e pengesave për zhvillim, promovimi i zhvillimit të qëndrueshëm, mjedisor)</a:t>
            </a:r>
          </a:p>
          <a:p>
            <a:pPr lvl="1" eaLnBrk="0" hangingPunct="0"/>
            <a:r>
              <a:rPr lang="sq-AL" sz="2000" i="1" dirty="0">
                <a:latin typeface="Cambria" panose="02040503050406030204" pitchFamily="18" charset="0"/>
                <a:ea typeface="Cambria" panose="02040503050406030204" pitchFamily="18" charset="0"/>
              </a:rPr>
              <a:t>Vlerësimi (fillo FS:CBA*, </a:t>
            </a:r>
            <a:r>
              <a:rPr lang="sq-AL" sz="2000" dirty="0">
                <a:latin typeface="Cambria" panose="02040503050406030204" pitchFamily="18" charset="0"/>
                <a:ea typeface="Cambria" panose="02040503050406030204" pitchFamily="18" charset="0"/>
              </a:rPr>
              <a:t>e drejta për financim, prioriteti …</a:t>
            </a:r>
            <a:r>
              <a:rPr lang="sq-AL" sz="2000" i="1"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0" eaLnBrk="0" hangingPunct="0"/>
            <a:r>
              <a:rPr lang="sq-AL" sz="2000" b="1" i="1" dirty="0">
                <a:latin typeface="Cambria" panose="02040503050406030204" pitchFamily="18" charset="0"/>
                <a:ea typeface="Cambria" panose="02040503050406030204" pitchFamily="18" charset="0"/>
              </a:rPr>
              <a:t> </a:t>
            </a:r>
            <a:r>
              <a:rPr lang="sq-AL" sz="2000" b="1" i="1" u="sng" dirty="0">
                <a:latin typeface="Cambria" panose="02040503050406030204" pitchFamily="18" charset="0"/>
                <a:ea typeface="Cambria" panose="02040503050406030204" pitchFamily="18" charset="0"/>
              </a:rPr>
              <a:t>Dizajni</a:t>
            </a:r>
            <a:r>
              <a:rPr lang="sq-AL" sz="2000" i="1" dirty="0">
                <a:latin typeface="Cambria" panose="02040503050406030204" pitchFamily="18" charset="0"/>
                <a:ea typeface="Cambria" panose="02040503050406030204" pitchFamily="18" charset="0"/>
              </a:rPr>
              <a:t> </a:t>
            </a:r>
            <a:endParaRPr lang="sq-AL" sz="2000" dirty="0">
              <a:latin typeface="Cambria" panose="02040503050406030204" pitchFamily="18" charset="0"/>
              <a:ea typeface="Cambria" panose="02040503050406030204" pitchFamily="18" charset="0"/>
            </a:endParaRPr>
          </a:p>
          <a:p>
            <a:pPr lvl="1" eaLnBrk="0" hangingPunct="0"/>
            <a:r>
              <a:rPr lang="sq-AL" sz="2000" i="1" dirty="0">
                <a:latin typeface="Cambria" panose="02040503050406030204" pitchFamily="18" charset="0"/>
                <a:ea typeface="Cambria" panose="02040503050406030204" pitchFamily="18" charset="0"/>
              </a:rPr>
              <a:t>Përshkrimi i projektit (</a:t>
            </a:r>
            <a:r>
              <a:rPr lang="sq-AL" sz="2000" dirty="0">
                <a:latin typeface="Cambria" panose="02040503050406030204" pitchFamily="18" charset="0"/>
                <a:ea typeface="Cambria" panose="02040503050406030204" pitchFamily="18" charset="0"/>
              </a:rPr>
              <a:t>Përfituesit, Mënyrat Alternative, procedimi i kërkesave, dhe finalizimi i FS / CBA, cakto Ekzekutivin, dhe PM, përmbledhje mujore operative) ...</a:t>
            </a:r>
          </a:p>
          <a:p>
            <a:pPr lvl="1" eaLnBrk="0" hangingPunct="0"/>
            <a:r>
              <a:rPr lang="sq-AL" sz="2000" i="1" dirty="0">
                <a:latin typeface="Cambria" panose="02040503050406030204" pitchFamily="18" charset="0"/>
                <a:ea typeface="Cambria" panose="02040503050406030204" pitchFamily="18" charset="0"/>
              </a:rPr>
              <a:t> Qasja e projektit, nevojat e Prokurimit, Vlerësimi i Buxheti, Organizimi i Projektit, Rreziqet e mëdha</a:t>
            </a:r>
            <a:endParaRPr lang="sq-AL" sz="2000" dirty="0">
              <a:latin typeface="Cambria" panose="02040503050406030204" pitchFamily="18" charset="0"/>
              <a:ea typeface="Cambria" panose="02040503050406030204" pitchFamily="18" charset="0"/>
            </a:endParaRPr>
          </a:p>
          <a:p>
            <a:pPr lvl="0" eaLnBrk="0" hangingPunct="0"/>
            <a:r>
              <a:rPr lang="sq-AL" sz="2000" b="1" i="1" u="sng" dirty="0">
                <a:latin typeface="Cambria" panose="02040503050406030204" pitchFamily="18" charset="0"/>
                <a:ea typeface="Cambria" panose="02040503050406030204" pitchFamily="18" charset="0"/>
              </a:rPr>
              <a:t>Ekipi i Projektit</a:t>
            </a:r>
            <a:endParaRPr lang="sq-AL" sz="2000" dirty="0">
              <a:latin typeface="Cambria" panose="02040503050406030204" pitchFamily="18" charset="0"/>
              <a:ea typeface="Cambria" panose="02040503050406030204" pitchFamily="18" charset="0"/>
            </a:endParaRPr>
          </a:p>
          <a:p>
            <a:pPr marL="0" indent="0" eaLnBrk="0" hangingPunct="0">
              <a:buNone/>
            </a:pPr>
            <a:r>
              <a:rPr lang="sq-AL" sz="2000" i="1" dirty="0">
                <a:latin typeface="Cambria" panose="02040503050406030204" pitchFamily="18" charset="0"/>
                <a:ea typeface="Cambria" panose="02040503050406030204" pitchFamily="18" charset="0"/>
              </a:rPr>
              <a:t>      Mund te jete, </a:t>
            </a:r>
            <a:endParaRPr lang="sq-AL" sz="2000" dirty="0">
              <a:latin typeface="Cambria" panose="02040503050406030204" pitchFamily="18" charset="0"/>
              <a:ea typeface="Cambria" panose="02040503050406030204" pitchFamily="18" charset="0"/>
            </a:endParaRPr>
          </a:p>
          <a:p>
            <a:pPr lvl="1" eaLnBrk="0" hangingPunct="0"/>
            <a:r>
              <a:rPr lang="sq-AL" sz="2000" dirty="0">
                <a:latin typeface="Cambria" panose="02040503050406030204" pitchFamily="18" charset="0"/>
                <a:ea typeface="Cambria" panose="02040503050406030204" pitchFamily="18" charset="0"/>
              </a:rPr>
              <a:t>Politik/ Organizativ/Ligjor:</a:t>
            </a:r>
          </a:p>
          <a:p>
            <a:pPr lvl="1" eaLnBrk="0" hangingPunct="0"/>
            <a:r>
              <a:rPr lang="sq-AL" sz="2000" dirty="0">
                <a:latin typeface="Cambria" panose="02040503050406030204" pitchFamily="18" charset="0"/>
                <a:ea typeface="Cambria" panose="02040503050406030204" pitchFamily="18" charset="0"/>
              </a:rPr>
              <a:t>Rekrutimi jo kompetent / staf të pakualifikuar, numër i madh i stafit / numër i vogël i stafit (dispozitat ligjore, ndërhyrja politike)</a:t>
            </a:r>
          </a:p>
          <a:p>
            <a:pPr eaLnBrk="0" hangingPunct="0"/>
            <a:r>
              <a:rPr lang="sq-AL" sz="2000" b="1" u="sng" dirty="0"/>
              <a:t>Kriteret e Projektit</a:t>
            </a:r>
            <a:endParaRPr lang="sq-AL" sz="2000" u="sng" dirty="0"/>
          </a:p>
          <a:p>
            <a:pPr marL="0" indent="0" eaLnBrk="0" hangingPunct="0">
              <a:buNone/>
            </a:pPr>
            <a:endParaRPr lang="sq-AL" sz="2000" dirty="0">
              <a:latin typeface="Cambria" panose="02040503050406030204" pitchFamily="18" charset="0"/>
              <a:ea typeface="Cambria" panose="02040503050406030204" pitchFamily="18" charset="0"/>
            </a:endParaRPr>
          </a:p>
          <a:p>
            <a:endParaRPr lang="sq-AL"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87987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37070" y="762000"/>
            <a:ext cx="9144000" cy="6070893"/>
          </a:xfrm>
          <a:prstGeom prst="rect">
            <a:avLst/>
          </a:prstGeom>
        </p:spPr>
        <p:txBody>
          <a:bodyPr wrap="square">
            <a:spAutoFit/>
          </a:bodyPr>
          <a:lstStyle/>
          <a:p>
            <a:pPr>
              <a:spcBef>
                <a:spcPct val="25000"/>
              </a:spcBef>
              <a:buClr>
                <a:srgbClr val="33335A"/>
              </a:buClr>
            </a:pPr>
            <a:r>
              <a:rPr lang="sq-AL" sz="2000" dirty="0">
                <a:latin typeface="Cambria" panose="02040503050406030204" pitchFamily="18" charset="0"/>
                <a:ea typeface="Cambria" panose="02040503050406030204" pitchFamily="18" charset="0"/>
              </a:rPr>
              <a:t>Është e rëndësishme të identifikohet struktura e çështjeve kryesore që do të trajtohen për fazën e para tenderimit, duke vene ne pah rrjedhën e aktiviteteve  dhe rreziqeve qe e karakterizojnë ketë faze. </a:t>
            </a:r>
            <a:endParaRPr lang="sq-AL" sz="2000" i="1" u="sng" kern="0" dirty="0">
              <a:latin typeface="Cambria" panose="02040503050406030204" pitchFamily="18" charset="0"/>
              <a:ea typeface="Cambria" panose="02040503050406030204" pitchFamily="18" charset="0"/>
              <a:cs typeface="Verdana" panose="020B0604030504040204" pitchFamily="34" charset="0"/>
            </a:endParaRPr>
          </a:p>
          <a:p>
            <a:pPr>
              <a:lnSpc>
                <a:spcPct val="150000"/>
              </a:lnSpc>
              <a:spcBef>
                <a:spcPct val="25000"/>
              </a:spcBef>
              <a:buClr>
                <a:srgbClr val="33335A"/>
              </a:buClr>
            </a:pPr>
            <a:r>
              <a:rPr lang="sq-AL" sz="2000" dirty="0">
                <a:latin typeface="Cambria" panose="02040503050406030204" pitchFamily="18" charset="0"/>
                <a:ea typeface="Cambria" panose="02040503050406030204" pitchFamily="18" charset="0"/>
              </a:rPr>
              <a:t>Çështjet kyçe që do të merren në shqyrtim janë</a:t>
            </a:r>
            <a:r>
              <a:rPr lang="en-US" sz="2000" dirty="0">
                <a:latin typeface="Cambria" panose="02040503050406030204" pitchFamily="18" charset="0"/>
                <a:ea typeface="Cambria" panose="02040503050406030204" pitchFamily="18" charset="0"/>
              </a:rPr>
              <a:t>: </a:t>
            </a:r>
          </a:p>
          <a:p>
            <a:pPr>
              <a:lnSpc>
                <a:spcPct val="150000"/>
              </a:lnSpc>
              <a:spcBef>
                <a:spcPct val="25000"/>
              </a:spcBef>
              <a:buClr>
                <a:srgbClr val="33335A"/>
              </a:buClr>
            </a:pPr>
            <a:endParaRPr lang="en-US" sz="2000" dirty="0">
              <a:latin typeface="Cambria" panose="02040503050406030204" pitchFamily="18" charset="0"/>
              <a:ea typeface="Cambria" panose="02040503050406030204" pitchFamily="18" charset="0"/>
            </a:endParaRPr>
          </a:p>
          <a:p>
            <a:pPr lvl="1" eaLnBrk="0" hangingPunct="0"/>
            <a:r>
              <a:rPr lang="en-US" sz="2000" dirty="0">
                <a:latin typeface="Cambria" panose="02040503050406030204" pitchFamily="18" charset="0"/>
                <a:ea typeface="Cambria" panose="02040503050406030204" pitchFamily="18" charset="0"/>
              </a:rPr>
              <a:t>1. </a:t>
            </a:r>
            <a:r>
              <a:rPr lang="sq-AL" sz="2000" dirty="0">
                <a:latin typeface="Cambria" panose="02040503050406030204" pitchFamily="18" charset="0"/>
                <a:ea typeface="Cambria" panose="02040503050406030204" pitchFamily="18" charset="0"/>
              </a:rPr>
              <a:t>Përmbajtja e Strategjisë së Prokurimit </a:t>
            </a:r>
          </a:p>
          <a:p>
            <a:pPr lvl="1" eaLnBrk="0" hangingPunct="0"/>
            <a:r>
              <a:rPr lang="sq-AL" sz="2000" dirty="0">
                <a:latin typeface="Cambria" panose="02040503050406030204" pitchFamily="18" charset="0"/>
                <a:ea typeface="Cambria" panose="02040503050406030204" pitchFamily="18" charset="0"/>
              </a:rPr>
              <a:t>2. Bazat e prokurimit në përputhje me objektivat</a:t>
            </a:r>
          </a:p>
          <a:p>
            <a:pPr lvl="1" eaLnBrk="0" hangingPunct="0"/>
            <a:r>
              <a:rPr lang="sq-AL" sz="2000" dirty="0">
                <a:latin typeface="Cambria" panose="02040503050406030204" pitchFamily="18" charset="0"/>
                <a:ea typeface="Cambria" panose="02040503050406030204" pitchFamily="18" charset="0"/>
              </a:rPr>
              <a:t>3. Politika/ Kërkesat e Prokurimit </a:t>
            </a:r>
          </a:p>
          <a:p>
            <a:pPr lvl="1" eaLnBrk="0" hangingPunct="0"/>
            <a:r>
              <a:rPr lang="sq-AL" sz="2000" dirty="0">
                <a:latin typeface="Cambria" panose="02040503050406030204" pitchFamily="18" charset="0"/>
                <a:ea typeface="Cambria" panose="02040503050406030204" pitchFamily="18" charset="0"/>
              </a:rPr>
              <a:t>4. Vlerësimi i tregut: Burimi &amp; Niveli i Konkurrencës</a:t>
            </a:r>
          </a:p>
          <a:p>
            <a:pPr lvl="1" eaLnBrk="0" hangingPunct="0"/>
            <a:r>
              <a:rPr lang="sq-AL" sz="2000" dirty="0">
                <a:latin typeface="Cambria" panose="02040503050406030204" pitchFamily="18" charset="0"/>
                <a:ea typeface="Cambria" panose="02040503050406030204" pitchFamily="18" charset="0"/>
              </a:rPr>
              <a:t>5. Procesi i Prokurimit  </a:t>
            </a:r>
          </a:p>
          <a:p>
            <a:pPr lvl="1" eaLnBrk="0" hangingPunct="0"/>
            <a:r>
              <a:rPr lang="sq-AL" sz="2000" dirty="0">
                <a:latin typeface="Cambria" panose="02040503050406030204" pitchFamily="18" charset="0"/>
                <a:ea typeface="Cambria" panose="02040503050406030204" pitchFamily="18" charset="0"/>
              </a:rPr>
              <a:t>6. Ekzaminimi i Marrëveshjeve Kornize </a:t>
            </a:r>
          </a:p>
          <a:p>
            <a:pPr lvl="1" eaLnBrk="0" hangingPunct="0"/>
            <a:r>
              <a:rPr lang="sq-AL" sz="2000" dirty="0">
                <a:latin typeface="Cambria" panose="02040503050406030204" pitchFamily="18" charset="0"/>
                <a:ea typeface="Cambria" panose="02040503050406030204" pitchFamily="18" charset="0"/>
              </a:rPr>
              <a:t>7. Strategjia e Përzgjedhjes dhe Vlerësimit</a:t>
            </a:r>
            <a:endParaRPr lang="en-US" sz="2000" dirty="0">
              <a:latin typeface="Cambria" panose="02040503050406030204" pitchFamily="18" charset="0"/>
              <a:ea typeface="Cambria" panose="02040503050406030204" pitchFamily="18" charset="0"/>
            </a:endParaRPr>
          </a:p>
          <a:p>
            <a:pPr lvl="1" eaLnBrk="0" hangingPunct="0"/>
            <a:r>
              <a:rPr lang="sq-AL" dirty="0"/>
              <a:t>8. </a:t>
            </a:r>
            <a:r>
              <a:rPr lang="sq-AL" sz="2000" dirty="0">
                <a:latin typeface="Cambria" panose="02040503050406030204" pitchFamily="18" charset="0"/>
                <a:ea typeface="Cambria" panose="02040503050406030204" pitchFamily="18" charset="0"/>
              </a:rPr>
              <a:t>Menaxhimi i Kontratës  </a:t>
            </a:r>
          </a:p>
          <a:p>
            <a:pPr lvl="1" eaLnBrk="0" hangingPunct="0"/>
            <a:r>
              <a:rPr lang="sq-AL" sz="2000" dirty="0">
                <a:latin typeface="Cambria" panose="02040503050406030204" pitchFamily="18" charset="0"/>
                <a:ea typeface="Cambria" panose="02040503050406030204" pitchFamily="18" charset="0"/>
              </a:rPr>
              <a:t>9. Specifikat e Shërbimeve / Punëve / Furnizimeve</a:t>
            </a:r>
          </a:p>
          <a:p>
            <a:pPr lvl="1" eaLnBrk="0" hangingPunct="0"/>
            <a:r>
              <a:rPr lang="sq-AL" sz="2000" dirty="0">
                <a:latin typeface="Cambria" panose="02040503050406030204" pitchFamily="18" charset="0"/>
                <a:ea typeface="Cambria" panose="02040503050406030204" pitchFamily="18" charset="0"/>
              </a:rPr>
              <a:t>10. Tjera / Konsiderata te veçanta</a:t>
            </a:r>
          </a:p>
          <a:p>
            <a:pPr lvl="1" eaLnBrk="0" hangingPunct="0"/>
            <a:endParaRPr lang="sq-AL" sz="2000" dirty="0">
              <a:latin typeface="Cambria" panose="02040503050406030204" pitchFamily="18" charset="0"/>
              <a:ea typeface="Cambria" panose="02040503050406030204" pitchFamily="18" charset="0"/>
            </a:endParaRPr>
          </a:p>
          <a:p>
            <a:pPr>
              <a:lnSpc>
                <a:spcPct val="150000"/>
              </a:lnSpc>
              <a:spcBef>
                <a:spcPct val="25000"/>
              </a:spcBef>
              <a:buClr>
                <a:srgbClr val="33335A"/>
              </a:buClr>
            </a:pPr>
            <a:endParaRPr lang="sq-AL" sz="2200" i="1" u="sng"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19986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 y="-4119"/>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400" b="1" dirty="0"/>
              <a:t> </a:t>
            </a:r>
            <a:r>
              <a:rPr lang="sq-AL" sz="2400" b="1" dirty="0"/>
              <a:t>Prokurimi Publik: Faza Para-Tenderimit </a:t>
            </a:r>
          </a:p>
        </p:txBody>
      </p:sp>
      <p:sp>
        <p:nvSpPr>
          <p:cNvPr id="3" name="Rectangle 2"/>
          <p:cNvSpPr/>
          <p:nvPr/>
        </p:nvSpPr>
        <p:spPr>
          <a:xfrm>
            <a:off x="38100" y="685800"/>
            <a:ext cx="9220200" cy="5709255"/>
          </a:xfrm>
          <a:prstGeom prst="rect">
            <a:avLst/>
          </a:prstGeom>
        </p:spPr>
        <p:txBody>
          <a:bodyPr wrap="square">
            <a:spAutoFit/>
          </a:bodyPr>
          <a:lstStyle/>
          <a:p>
            <a:pPr>
              <a:spcBef>
                <a:spcPct val="25000"/>
              </a:spcBef>
              <a:buClr>
                <a:srgbClr val="33335A"/>
              </a:buClr>
            </a:pPr>
            <a:r>
              <a:rPr lang="sq-AL" sz="2000" b="1" i="1" u="sng" kern="0" dirty="0">
                <a:latin typeface="Cambria" panose="02040503050406030204" pitchFamily="18" charset="0"/>
                <a:ea typeface="Cambria" panose="02040503050406030204" pitchFamily="18" charset="0"/>
                <a:cs typeface="Verdana" panose="020B0604030504040204" pitchFamily="34" charset="0"/>
              </a:rPr>
              <a:t>I-Përmbajtja e Strategjisë së Prokurimit</a:t>
            </a:r>
            <a:r>
              <a:rPr lang="sq-AL" sz="2000" i="1" u="sng" kern="0" dirty="0">
                <a:latin typeface="Cambria" panose="02040503050406030204" pitchFamily="18" charset="0"/>
                <a:ea typeface="Cambria" panose="02040503050406030204" pitchFamily="18" charset="0"/>
                <a:cs typeface="Verdana" panose="020B0604030504040204" pitchFamily="34" charset="0"/>
              </a:rPr>
              <a:t>: </a:t>
            </a:r>
            <a:r>
              <a:rPr lang="sq-AL" sz="2000" i="1" kern="0" dirty="0">
                <a:latin typeface="Cambria" panose="02040503050406030204" pitchFamily="18" charset="0"/>
                <a:ea typeface="Cambria" panose="02040503050406030204" pitchFamily="18" charset="0"/>
                <a:cs typeface="Verdana" panose="020B0604030504040204" pitchFamily="34" charset="0"/>
              </a:rPr>
              <a:t>përfshin konsideratat strategjike në lidhje me kryerjen e prokurimit p.sh. për blerje t</a:t>
            </a:r>
            <a:r>
              <a:rPr lang="en-US" sz="2000" i="1" kern="0" dirty="0">
                <a:latin typeface="Cambria" panose="02040503050406030204" pitchFamily="18" charset="0"/>
                <a:ea typeface="Cambria" panose="02040503050406030204" pitchFamily="18" charset="0"/>
                <a:cs typeface="Verdana" panose="020B0604030504040204" pitchFamily="34" charset="0"/>
              </a:rPr>
              <a:t>ë</a:t>
            </a:r>
            <a:r>
              <a:rPr lang="sq-AL" sz="2000" i="1" kern="0" dirty="0">
                <a:latin typeface="Cambria" panose="02040503050406030204" pitchFamily="18" charset="0"/>
                <a:ea typeface="Cambria" panose="02040503050406030204" pitchFamily="18" charset="0"/>
                <a:cs typeface="Verdana" panose="020B0604030504040204" pitchFamily="34" charset="0"/>
              </a:rPr>
              <a:t> nevojave të veçanta (qasje të detajuar të prokurimit...) </a:t>
            </a:r>
          </a:p>
          <a:p>
            <a:pPr eaLnBrk="0" hangingPunct="0"/>
            <a:r>
              <a:rPr lang="sq-AL" sz="2000" dirty="0"/>
              <a:t>Faktorët kyç të cilat ne duhet të marrin në konsideratë në këtë fazë kanë të bëjnë me: </a:t>
            </a:r>
          </a:p>
          <a:p>
            <a:pPr marL="800100" lvl="1" indent="-342900" eaLnBrk="0" hangingPunct="0">
              <a:buFont typeface="Arial" panose="020B0604020202020204" pitchFamily="34" charset="0"/>
              <a:buChar char="•"/>
            </a:pPr>
            <a:r>
              <a:rPr lang="sq-AL" sz="2000" b="1" dirty="0"/>
              <a:t>Shkalla e ndërlikimit </a:t>
            </a:r>
            <a:r>
              <a:rPr lang="sq-AL" sz="2000" dirty="0"/>
              <a:t>(dhe vlera), risia, dhe pasiguria në lidhje me kërkesën</a:t>
            </a:r>
          </a:p>
          <a:p>
            <a:pPr marL="800100" lvl="1" indent="-342900" eaLnBrk="0" hangingPunct="0">
              <a:buFont typeface="Arial" panose="020B0604020202020204" pitchFamily="34" charset="0"/>
              <a:buChar char="•"/>
            </a:pPr>
            <a:r>
              <a:rPr lang="sq-AL" sz="2000" b="1" dirty="0"/>
              <a:t>Koha e nevojshme </a:t>
            </a:r>
            <a:r>
              <a:rPr lang="sq-AL" sz="2000" dirty="0"/>
              <a:t>për të arritur një rezultat të suksesshëm.</a:t>
            </a:r>
          </a:p>
          <a:p>
            <a:pPr marL="800100" lvl="1" indent="-342900" eaLnBrk="0" hangingPunct="0">
              <a:buFont typeface="Arial" panose="020B0604020202020204" pitchFamily="34" charset="0"/>
              <a:buChar char="•"/>
            </a:pPr>
            <a:r>
              <a:rPr lang="sq-AL" sz="2000" b="1" dirty="0"/>
              <a:t>Përzgjedhja e strategjisë </a:t>
            </a:r>
            <a:r>
              <a:rPr lang="sq-AL" sz="2000" dirty="0"/>
              <a:t>në lidhje me politikat e prokurimit (sociale, mjedisore, të Qeverisë ...) </a:t>
            </a:r>
          </a:p>
          <a:p>
            <a:pPr eaLnBrk="0" hangingPunct="0"/>
            <a:r>
              <a:rPr lang="en-US" sz="2000" b="1" dirty="0"/>
              <a:t>                                                              </a:t>
            </a:r>
            <a:r>
              <a:rPr lang="en-US" sz="2000" b="1" u="sng" dirty="0" err="1"/>
              <a:t>Shembull</a:t>
            </a:r>
            <a:r>
              <a:rPr lang="en-US" sz="2000" b="1" u="sng" dirty="0"/>
              <a:t> </a:t>
            </a:r>
          </a:p>
          <a:p>
            <a:pPr eaLnBrk="0" hangingPunct="0"/>
            <a:endParaRPr lang="en-US" sz="2000" b="1" u="sng" dirty="0"/>
          </a:p>
          <a:p>
            <a:pPr eaLnBrk="0" hangingPunct="0"/>
            <a:r>
              <a:rPr lang="sq-AL" sz="2000" b="1" u="sng" dirty="0"/>
              <a:t>Diskutimi ne grup</a:t>
            </a:r>
            <a:endParaRPr lang="sq-AL" sz="2000" dirty="0"/>
          </a:p>
          <a:p>
            <a:pPr eaLnBrk="0" hangingPunct="0"/>
            <a:r>
              <a:rPr lang="sq-AL" sz="2000" b="1" dirty="0"/>
              <a:t>Qeveria ka rënë dakord të caktojë një agjent ndërkombëtar të prokurimit për të menaxhuar zbatimin e një </a:t>
            </a:r>
            <a:r>
              <a:rPr lang="sq-AL" sz="2000" b="1" dirty="0" err="1"/>
              <a:t>Granti</a:t>
            </a:r>
            <a:r>
              <a:rPr lang="sq-AL" sz="2000" b="1" dirty="0"/>
              <a:t> Ndihmës Emergjent për furnizimin me pajisje mjekësore Japoneze dhe furnizime të ndryshme për Shkolla me shërbimet përkatëse. </a:t>
            </a:r>
            <a:endParaRPr lang="sq-AL" sz="2000" dirty="0"/>
          </a:p>
          <a:p>
            <a:pPr eaLnBrk="0" hangingPunct="0"/>
            <a:r>
              <a:rPr lang="sq-AL" sz="2000" b="1" dirty="0"/>
              <a:t>Cilat janë rreziqet e përfshira në përcaktimin e këtij Agjenti te palës se 3-te te Prokurimit në vend të një të prokurimit ne shtëpi?</a:t>
            </a:r>
            <a:endParaRPr lang="sq-AL" sz="2000" dirty="0"/>
          </a:p>
          <a:p>
            <a:pPr eaLnBrk="0" hangingPunct="0"/>
            <a:r>
              <a:rPr lang="sq-AL" sz="2000" b="1" dirty="0"/>
              <a:t>Diskuto grafiken e Menaxhimit të Riskut</a:t>
            </a:r>
            <a:r>
              <a:rPr lang="en-US" sz="2000" b="1" dirty="0"/>
              <a:t>.</a:t>
            </a:r>
            <a:endParaRPr lang="sq-AL" sz="2000" dirty="0"/>
          </a:p>
          <a:p>
            <a:pPr>
              <a:spcBef>
                <a:spcPct val="25000"/>
              </a:spcBef>
              <a:buClr>
                <a:srgbClr val="33335A"/>
              </a:buClr>
            </a:pPr>
            <a:endParaRPr lang="en-US" sz="2000" i="1" kern="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272855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76200" y="609600"/>
            <a:ext cx="9144000" cy="6086282"/>
          </a:xfrm>
          <a:prstGeom prst="rect">
            <a:avLst/>
          </a:prstGeom>
        </p:spPr>
        <p:txBody>
          <a:bodyPr wrap="square">
            <a:spAutoFit/>
          </a:bodyPr>
          <a:lstStyle/>
          <a:p>
            <a:pPr>
              <a:spcBef>
                <a:spcPct val="25000"/>
              </a:spcBef>
              <a:buClr>
                <a:srgbClr val="33335A"/>
              </a:buClr>
            </a:pPr>
            <a:r>
              <a:rPr lang="en-US" sz="2400" b="1" i="1" u="sng" kern="0" dirty="0">
                <a:latin typeface="Cambria" panose="02040503050406030204" pitchFamily="18" charset="0"/>
                <a:ea typeface="Cambria" panose="02040503050406030204" pitchFamily="18" charset="0"/>
                <a:cs typeface="Verdana" panose="020B0604030504040204" pitchFamily="34" charset="0"/>
              </a:rPr>
              <a:t>II. </a:t>
            </a:r>
            <a:r>
              <a:rPr lang="sq-AL" sz="2400" b="1" i="1" u="sng" kern="0" dirty="0">
                <a:latin typeface="Cambria" panose="02040503050406030204" pitchFamily="18" charset="0"/>
                <a:ea typeface="Cambria" panose="02040503050406030204" pitchFamily="18" charset="0"/>
                <a:cs typeface="Verdana" panose="020B0604030504040204" pitchFamily="34" charset="0"/>
              </a:rPr>
              <a:t>Bazat e prokurimit …….në përputhje me</a:t>
            </a:r>
            <a:r>
              <a:rPr lang="en-US" sz="2400" b="1" i="1" u="sng" kern="0" dirty="0">
                <a:latin typeface="Cambria" panose="02040503050406030204" pitchFamily="18" charset="0"/>
                <a:ea typeface="Cambria" panose="02040503050406030204" pitchFamily="18" charset="0"/>
                <a:cs typeface="Verdana" panose="020B0604030504040204" pitchFamily="34" charset="0"/>
              </a:rPr>
              <a:t> </a:t>
            </a:r>
            <a:r>
              <a:rPr lang="en-US" sz="2400" b="1" i="1" u="sng" kern="0" dirty="0" err="1">
                <a:latin typeface="Cambria" panose="02040503050406030204" pitchFamily="18" charset="0"/>
                <a:ea typeface="Cambria" panose="02040503050406030204" pitchFamily="18" charset="0"/>
                <a:cs typeface="Verdana" panose="020B0604030504040204" pitchFamily="34" charset="0"/>
              </a:rPr>
              <a:t>objektivat</a:t>
            </a:r>
            <a:r>
              <a:rPr lang="en-US" sz="2400" b="1" i="1" u="sng" kern="0" dirty="0">
                <a:latin typeface="Cambria" panose="02040503050406030204" pitchFamily="18" charset="0"/>
                <a:ea typeface="Cambria" panose="02040503050406030204" pitchFamily="18" charset="0"/>
                <a:cs typeface="Verdana" panose="020B0604030504040204" pitchFamily="34" charset="0"/>
              </a:rPr>
              <a:t> </a:t>
            </a:r>
            <a:r>
              <a:rPr lang="sq-AL" sz="2400" b="1" i="1" u="sng" kern="0" dirty="0">
                <a:latin typeface="Cambria" panose="02040503050406030204" pitchFamily="18" charset="0"/>
                <a:ea typeface="Cambria" panose="02040503050406030204" pitchFamily="18" charset="0"/>
                <a:cs typeface="Verdana" panose="020B0604030504040204" pitchFamily="34" charset="0"/>
              </a:rPr>
              <a:t>:</a:t>
            </a:r>
          </a:p>
          <a:p>
            <a:pPr eaLnBrk="0" hangingPunct="0"/>
            <a:r>
              <a:rPr lang="en-US" sz="2000" dirty="0">
                <a:latin typeface="Cambria" panose="02040503050406030204" pitchFamily="18" charset="0"/>
                <a:ea typeface="Cambria" panose="02040503050406030204" pitchFamily="18" charset="0"/>
              </a:rPr>
              <a:t>P</a:t>
            </a:r>
            <a:r>
              <a:rPr lang="sq-AL" sz="2000" dirty="0" err="1">
                <a:latin typeface="Cambria" panose="02040503050406030204" pitchFamily="18" charset="0"/>
                <a:ea typeface="Cambria" panose="02040503050406030204" pitchFamily="18" charset="0"/>
              </a:rPr>
              <a:t>rojekti</a:t>
            </a:r>
            <a:r>
              <a:rPr lang="sq-AL" sz="2000" dirty="0">
                <a:latin typeface="Cambria" panose="02040503050406030204" pitchFamily="18" charset="0"/>
                <a:ea typeface="Cambria" panose="02040503050406030204" pitchFamily="18" charset="0"/>
              </a:rPr>
              <a:t> i prokurimit kërkohet te zhvillohet ne harmoni me këto parime:</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Misioni i  PP (ofrimi i shërbimeve publike më të mira) </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Parimet e prokurimit (i hapur, transparent, të barabartë / i drejtë ...)</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Arritja e vlerës më të mirë për paratë</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a:spcBef>
                <a:spcPct val="25000"/>
              </a:spcBef>
              <a:buClr>
                <a:srgbClr val="33335A"/>
              </a:buClr>
            </a:pPr>
            <a:r>
              <a:rPr lang="sq-AL" sz="2400" i="1" kern="0" dirty="0">
                <a:latin typeface="Cambria" panose="02040503050406030204" pitchFamily="18" charset="0"/>
                <a:ea typeface="Cambria" panose="02040503050406030204" pitchFamily="18" charset="0"/>
                <a:cs typeface="Verdana" panose="020B0604030504040204" pitchFamily="34" charset="0"/>
              </a:rPr>
              <a:t>III- </a:t>
            </a:r>
            <a:r>
              <a:rPr lang="sq-AL" sz="2400" b="1" u="sng" kern="0" dirty="0">
                <a:latin typeface="Cambria" panose="02040503050406030204" pitchFamily="18" charset="0"/>
                <a:ea typeface="Cambria" panose="02040503050406030204" pitchFamily="18" charset="0"/>
                <a:cs typeface="Verdana" panose="020B0604030504040204" pitchFamily="34" charset="0"/>
              </a:rPr>
              <a:t>Politikat/ Kërkesat e Prokurimit:* </a:t>
            </a:r>
          </a:p>
          <a:p>
            <a:pPr>
              <a:spcBef>
                <a:spcPct val="25000"/>
              </a:spcBef>
              <a:buClr>
                <a:srgbClr val="33335A"/>
              </a:buClr>
            </a:pPr>
            <a:r>
              <a:rPr lang="sq-AL" sz="2200" i="1" kern="0" dirty="0">
                <a:ea typeface="Verdana" panose="020B0604030504040204" pitchFamily="34" charset="0"/>
                <a:cs typeface="Verdana" panose="020B0604030504040204" pitchFamily="34" charset="0"/>
              </a:rPr>
              <a:t>IV</a:t>
            </a:r>
            <a:r>
              <a:rPr lang="en-US" sz="2200" i="1" kern="0" dirty="0">
                <a:ea typeface="Verdana" panose="020B0604030504040204" pitchFamily="34" charset="0"/>
                <a:cs typeface="Verdana" panose="020B0604030504040204" pitchFamily="34" charset="0"/>
              </a:rPr>
              <a:t> </a:t>
            </a:r>
            <a:r>
              <a:rPr lang="sq-AL" sz="2200" i="1" kern="0" dirty="0">
                <a:ea typeface="Verdana" panose="020B0604030504040204" pitchFamily="34" charset="0"/>
                <a:cs typeface="Verdana" panose="020B0604030504040204" pitchFamily="34" charset="0"/>
              </a:rPr>
              <a:t>- </a:t>
            </a:r>
            <a:r>
              <a:rPr lang="sq-AL" sz="2200" b="1" i="1" u="sng" kern="0" dirty="0">
                <a:ea typeface="Verdana" panose="020B0604030504040204" pitchFamily="34" charset="0"/>
                <a:cs typeface="Verdana" panose="020B0604030504040204" pitchFamily="34" charset="0"/>
              </a:rPr>
              <a:t>Vlerësimi i tregut: Burimi &amp; Niveli i Konkurrencës</a:t>
            </a:r>
            <a:r>
              <a:rPr lang="en-US" sz="2200" i="1" u="sng" kern="0" dirty="0">
                <a:ea typeface="Verdana" panose="020B0604030504040204" pitchFamily="34" charset="0"/>
                <a:cs typeface="Verdana" panose="020B0604030504040204" pitchFamily="34" charset="0"/>
              </a:rPr>
              <a:t>:</a:t>
            </a:r>
          </a:p>
          <a:p>
            <a:pPr eaLnBrk="0" hangingPunct="0"/>
            <a:r>
              <a:rPr lang="en-US" sz="2400" dirty="0"/>
              <a:t>V</a:t>
            </a:r>
            <a:r>
              <a:rPr lang="sq-AL" sz="2400" dirty="0" err="1"/>
              <a:t>lerësimi</a:t>
            </a:r>
            <a:r>
              <a:rPr lang="sq-AL" sz="2400" dirty="0"/>
              <a:t> i tregut, i cili</a:t>
            </a:r>
            <a:r>
              <a:rPr lang="en-US" sz="2400" dirty="0"/>
              <a:t> </a:t>
            </a:r>
            <a:r>
              <a:rPr lang="sq-AL" sz="2400" dirty="0"/>
              <a:t>do te trajtohet në dy segmente –analizën e burimeve(të furnizimit) dhe</a:t>
            </a:r>
            <a:r>
              <a:rPr lang="en-US" sz="2400" dirty="0"/>
              <a:t> </a:t>
            </a:r>
            <a:r>
              <a:rPr lang="sq-AL" sz="2400" dirty="0"/>
              <a:t>analizën e nivelit të konkurrencës.</a:t>
            </a:r>
            <a:endParaRPr lang="sq-AL" sz="2200" i="1" u="sng" kern="0" dirty="0">
              <a:ea typeface="Verdana" panose="020B0604030504040204" pitchFamily="34" charset="0"/>
              <a:cs typeface="Verdana" panose="020B0604030504040204" pitchFamily="34" charset="0"/>
            </a:endParaRPr>
          </a:p>
          <a:p>
            <a:pPr marL="800100" lvl="1" indent="-342900">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fizibilitetit të kërkesës të parë në tregun e krijuar (teknikisht, financiarisht, n</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mënyr</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operative dhe </a:t>
            </a:r>
            <a:r>
              <a:rPr lang="sq-AL" sz="2000" u="sng" kern="0" dirty="0">
                <a:latin typeface="Cambria" panose="02040503050406030204" pitchFamily="18" charset="0"/>
                <a:ea typeface="Cambria" panose="02040503050406030204" pitchFamily="18" charset="0"/>
                <a:cs typeface="Verdana" panose="020B0604030504040204" pitchFamily="34" charset="0"/>
              </a:rPr>
              <a:t>korniza kohore</a:t>
            </a:r>
            <a:r>
              <a:rPr lang="sq-AL" sz="2000" kern="0" dirty="0">
                <a:latin typeface="Cambria" panose="02040503050406030204" pitchFamily="18" charset="0"/>
                <a:ea typeface="Cambria" panose="02040503050406030204" pitchFamily="18" charset="0"/>
                <a:cs typeface="Verdana" panose="020B0604030504040204" pitchFamily="34" charset="0"/>
              </a:rPr>
              <a:t>)</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Identifikimi i burimeve më premtuese (blerjet e mëdha, vendndodhja)</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Aftësia dhe kapaciteti i tregut për të ofruar (përfshirë ekspertiza, dizajni, kontraktuesit, furnizuesit, aftësitë e pakta të ndërtimit, materiale</a:t>
            </a:r>
            <a:r>
              <a:rPr lang="en-US" sz="2000" kern="0" dirty="0">
                <a:latin typeface="Cambria" panose="02040503050406030204" pitchFamily="18" charset="0"/>
                <a:ea typeface="Cambria" panose="02040503050406030204" pitchFamily="18" charset="0"/>
                <a:cs typeface="Verdana" panose="020B0604030504040204" pitchFamily="34" charset="0"/>
              </a:rPr>
              <a:t>t</a:t>
            </a:r>
            <a:r>
              <a:rPr lang="sq-AL" sz="2000" kern="0" dirty="0">
                <a:latin typeface="Cambria" panose="02040503050406030204" pitchFamily="18" charset="0"/>
                <a:ea typeface="Cambria" panose="02040503050406030204" pitchFamily="18" charset="0"/>
                <a:cs typeface="Verdana" panose="020B0604030504040204" pitchFamily="34" charset="0"/>
              </a:rPr>
              <a:t>, logjistik</a:t>
            </a:r>
            <a:r>
              <a:rPr lang="en-US" sz="2000" kern="0" dirty="0">
                <a:latin typeface="Cambria" panose="02040503050406030204" pitchFamily="18" charset="0"/>
                <a:ea typeface="Cambria" panose="02040503050406030204" pitchFamily="18" charset="0"/>
                <a:cs typeface="Verdana" panose="020B0604030504040204" pitchFamily="34" charset="0"/>
              </a:rPr>
              <a:t>a, </a:t>
            </a:r>
            <a:r>
              <a:rPr lang="sq-AL" sz="2000" kern="0" dirty="0">
                <a:latin typeface="Cambria" panose="02040503050406030204" pitchFamily="18" charset="0"/>
                <a:ea typeface="Cambria" panose="02040503050406030204" pitchFamily="18" charset="0"/>
                <a:cs typeface="Verdana" panose="020B0604030504040204" pitchFamily="34" charset="0"/>
              </a:rPr>
              <a:t>qasj</a:t>
            </a:r>
            <a:r>
              <a:rPr lang="en-US" sz="2000" kern="0" dirty="0">
                <a:latin typeface="Cambria" panose="02040503050406030204" pitchFamily="18" charset="0"/>
                <a:ea typeface="Cambria" panose="02040503050406030204" pitchFamily="18" charset="0"/>
                <a:cs typeface="Verdana" panose="020B0604030504040204" pitchFamily="34" charset="0"/>
              </a:rPr>
              <a:t>a</a:t>
            </a:r>
            <a:r>
              <a:rPr lang="sq-AL" sz="2000" kern="0" dirty="0">
                <a:latin typeface="Cambria" panose="02040503050406030204" pitchFamily="18" charset="0"/>
                <a:ea typeface="Cambria" panose="02040503050406030204" pitchFamily="18" charset="0"/>
                <a:cs typeface="Verdana" panose="020B0604030504040204" pitchFamily="34" charset="0"/>
              </a:rPr>
              <a:t> dhe komunikim</a:t>
            </a:r>
            <a:r>
              <a:rPr lang="en-US" sz="2000" kern="0" dirty="0" err="1">
                <a:latin typeface="Cambria" panose="02040503050406030204" pitchFamily="18" charset="0"/>
                <a:ea typeface="Cambria" panose="02040503050406030204" pitchFamily="18" charset="0"/>
                <a:cs typeface="Verdana" panose="020B0604030504040204" pitchFamily="34" charset="0"/>
              </a:rPr>
              <a:t>i</a:t>
            </a:r>
            <a:r>
              <a:rPr lang="sq-AL" sz="2000" kern="0" dirty="0">
                <a:latin typeface="Cambria" panose="02040503050406030204" pitchFamily="18" charset="0"/>
                <a:ea typeface="Cambria" panose="02040503050406030204" pitchFamily="18" charset="0"/>
                <a:cs typeface="Verdana" panose="020B0604030504040204" pitchFamily="34" charset="0"/>
              </a:rPr>
              <a:t> ...)</a:t>
            </a:r>
            <a:r>
              <a:rPr lang="en-US" sz="2000" kern="0" dirty="0">
                <a:latin typeface="Cambria" panose="02040503050406030204" pitchFamily="18" charset="0"/>
                <a:ea typeface="Cambria" panose="02040503050406030204" pitchFamily="18" charset="0"/>
                <a:cs typeface="Verdana" panose="020B0604030504040204" pitchFamily="34" charset="0"/>
              </a:rPr>
              <a:t>.</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Niveli i Konkurrencës: (përfshir</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Vlerësimi i monopoleve dhe karteleve) </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Qasja: Afatgjatë v / s Afatshkurtër*</a:t>
            </a:r>
          </a:p>
        </p:txBody>
      </p:sp>
    </p:spTree>
    <p:extLst>
      <p:ext uri="{BB962C8B-B14F-4D97-AF65-F5344CB8AC3E}">
        <p14:creationId xmlns:p14="http://schemas.microsoft.com/office/powerpoint/2010/main" val="1216664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76200" y="685800"/>
            <a:ext cx="9144000" cy="5978560"/>
          </a:xfrm>
          <a:prstGeom prst="rect">
            <a:avLst/>
          </a:prstGeom>
        </p:spPr>
        <p:txBody>
          <a:bodyPr wrap="square">
            <a:spAutoFit/>
          </a:bodyPr>
          <a:lstStyle/>
          <a:p>
            <a:pPr>
              <a:spcBef>
                <a:spcPct val="25000"/>
              </a:spcBef>
              <a:buClr>
                <a:srgbClr val="33335A"/>
              </a:buClr>
            </a:pPr>
            <a:r>
              <a:rPr lang="sq-AL" sz="2200" i="1" kern="0" dirty="0">
                <a:ea typeface="Verdana" panose="020B0604030504040204" pitchFamily="34" charset="0"/>
                <a:cs typeface="Verdana" panose="020B0604030504040204" pitchFamily="34" charset="0"/>
              </a:rPr>
              <a:t>V- </a:t>
            </a:r>
            <a:r>
              <a:rPr lang="sq-AL" sz="2200" b="1" i="1" u="sng" kern="0" dirty="0">
                <a:ea typeface="Verdana" panose="020B0604030504040204" pitchFamily="34" charset="0"/>
                <a:cs typeface="Verdana" panose="020B0604030504040204" pitchFamily="34" charset="0"/>
              </a:rPr>
              <a:t>Procesi i Prokurimit </a:t>
            </a:r>
            <a:endParaRPr lang="en-US" sz="2200" b="1" i="1" u="sng" kern="0" dirty="0">
              <a:ea typeface="Verdana" panose="020B0604030504040204" pitchFamily="34" charset="0"/>
              <a:cs typeface="Verdana" panose="020B0604030504040204" pitchFamily="34" charset="0"/>
            </a:endParaRPr>
          </a:p>
          <a:p>
            <a:pPr>
              <a:spcBef>
                <a:spcPct val="25000"/>
              </a:spcBef>
              <a:buClr>
                <a:srgbClr val="33335A"/>
              </a:buClr>
            </a:pPr>
            <a:r>
              <a:rPr lang="en-US" sz="2400" dirty="0"/>
              <a:t>T</a:t>
            </a:r>
            <a:r>
              <a:rPr lang="sq-AL" sz="2400" dirty="0"/>
              <a:t>ë shihen mundësitë e rreziqeve parandaluese që kërcënojnë procesin e prokurimit</a:t>
            </a:r>
            <a:r>
              <a:rPr lang="en-US" sz="2400" dirty="0"/>
              <a:t>,r</a:t>
            </a:r>
            <a:r>
              <a:rPr lang="sq-AL" sz="2400" dirty="0" err="1"/>
              <a:t>eagimet</a:t>
            </a:r>
            <a:r>
              <a:rPr lang="sq-AL" sz="2400" dirty="0"/>
              <a:t> e </a:t>
            </a:r>
            <a:r>
              <a:rPr lang="en-US" sz="2400" dirty="0"/>
              <a:t>m</a:t>
            </a:r>
            <a:r>
              <a:rPr lang="sq-AL" sz="2400" dirty="0" err="1"/>
              <a:t>enaxhmentit</a:t>
            </a:r>
            <a:r>
              <a:rPr lang="sq-AL" sz="2400" dirty="0"/>
              <a:t> ndaj këtyre rreziqeve kryesisht përbëhen nga:</a:t>
            </a:r>
            <a:endParaRPr lang="sq-AL" sz="2200" i="1" u="sng" kern="0" dirty="0">
              <a:ea typeface="Verdana" panose="020B0604030504040204" pitchFamily="34" charset="0"/>
              <a:cs typeface="Verdana" panose="020B0604030504040204" pitchFamily="34" charset="0"/>
            </a:endParaRP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Zgjidhni procedurën e duhur dhe të saktë të prokurimit (t</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hapur ose të kufizuar) për të arritur VFM në kohën e nevojshme (Koha, Buxheti, Cilësia) – n</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mënyrë efikase dhe efektive;</a:t>
            </a: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Emërto Ekipin e Prokurimit dhe personelin për të gjithë procesin (përfshirë komisionet e vlerësimit)</a:t>
            </a: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Cakto Përgjegjësitë (finalizo RAM)</a:t>
            </a:r>
            <a:endParaRPr lang="en-US" sz="2000" kern="0" dirty="0">
              <a:ea typeface="Verdana" panose="020B0604030504040204" pitchFamily="34" charset="0"/>
              <a:cs typeface="Verdana" panose="020B0604030504040204" pitchFamily="34" charset="0"/>
            </a:endParaRPr>
          </a:p>
          <a:p>
            <a:pPr>
              <a:spcBef>
                <a:spcPct val="25000"/>
              </a:spcBef>
              <a:buClr>
                <a:srgbClr val="33335A"/>
              </a:buClr>
            </a:pPr>
            <a:r>
              <a:rPr lang="en-US" sz="2200" b="1" i="1" u="sng" kern="0" dirty="0">
                <a:ea typeface="Verdana" panose="020B0604030504040204" pitchFamily="34" charset="0"/>
                <a:cs typeface="Verdana" panose="020B0604030504040204" pitchFamily="34" charset="0"/>
              </a:rPr>
              <a:t> VI- </a:t>
            </a:r>
            <a:r>
              <a:rPr lang="sq-AL" sz="2200" b="1" i="1" u="sng" kern="0" dirty="0">
                <a:ea typeface="Verdana" panose="020B0604030504040204" pitchFamily="34" charset="0"/>
                <a:cs typeface="Verdana" panose="020B0604030504040204" pitchFamily="34" charset="0"/>
              </a:rPr>
              <a:t>Ekzaminimi i Marrëveshjeve </a:t>
            </a:r>
            <a:r>
              <a:rPr lang="sq-AL" sz="2200" b="1" i="1" u="sng" kern="0" dirty="0" err="1">
                <a:ea typeface="Verdana" panose="020B0604030504040204" pitchFamily="34" charset="0"/>
                <a:cs typeface="Verdana" panose="020B0604030504040204" pitchFamily="34" charset="0"/>
              </a:rPr>
              <a:t>Korniz</a:t>
            </a:r>
            <a:r>
              <a:rPr lang="en-US" sz="2200" b="1" i="1" u="sng" kern="0" dirty="0">
                <a:ea typeface="Verdana" panose="020B0604030504040204" pitchFamily="34" charset="0"/>
                <a:cs typeface="Verdana" panose="020B0604030504040204" pitchFamily="34" charset="0"/>
              </a:rPr>
              <a:t>ë</a:t>
            </a:r>
            <a:endParaRPr lang="sq-AL" sz="2200" b="1" i="1" u="sng" kern="0" dirty="0">
              <a:ea typeface="Verdana" panose="020B0604030504040204" pitchFamily="34" charset="0"/>
              <a:cs typeface="Verdana" panose="020B0604030504040204" pitchFamily="34" charset="0"/>
            </a:endParaRPr>
          </a:p>
          <a:p>
            <a:pPr marL="285750" indent="-285750">
              <a:buFont typeface="Wingdings" pitchFamily="2" charset="2"/>
              <a:buChar char="§"/>
            </a:pPr>
            <a:r>
              <a:rPr lang="sq-AL" sz="2000" dirty="0">
                <a:solidFill>
                  <a:srgbClr val="33335A"/>
                </a:solidFill>
              </a:rPr>
              <a:t>Verifikoni mundësinë për të përdorur Marrëveshjet kornizë:</a:t>
            </a:r>
          </a:p>
          <a:p>
            <a:pPr marL="800100" lvl="1" indent="-342900">
              <a:buFont typeface="Arial" panose="020B0604020202020204" pitchFamily="34" charset="0"/>
              <a:buChar char="•"/>
            </a:pPr>
            <a:r>
              <a:rPr lang="sq-AL" sz="2000" dirty="0">
                <a:solidFill>
                  <a:srgbClr val="33335A"/>
                </a:solidFill>
              </a:rPr>
              <a:t>mirëmbajtjen specialiste t</a:t>
            </a:r>
            <a:r>
              <a:rPr lang="en-US" sz="2000" dirty="0">
                <a:solidFill>
                  <a:srgbClr val="33335A"/>
                </a:solidFill>
              </a:rPr>
              <a:t>ë</a:t>
            </a:r>
            <a:r>
              <a:rPr lang="sq-AL" sz="2000" dirty="0">
                <a:solidFill>
                  <a:srgbClr val="33335A"/>
                </a:solidFill>
              </a:rPr>
              <a:t> ndërtimit, shenjat rrugore, centralet dhe pajisjet, shërbimet bankare ... ose</a:t>
            </a:r>
          </a:p>
          <a:p>
            <a:pPr marL="800100" lvl="1" indent="-342900">
              <a:buFont typeface="Arial" panose="020B0604020202020204" pitchFamily="34" charset="0"/>
              <a:buChar char="•"/>
            </a:pPr>
            <a:r>
              <a:rPr lang="sq-AL" sz="2000" dirty="0">
                <a:solidFill>
                  <a:srgbClr val="33335A"/>
                </a:solidFill>
              </a:rPr>
              <a:t>Shërbimet për Konsulent, Marketing, Harduerin &amp; Softuerin Kompjuterik, Printimin, Shërbimet Ligjore....ose</a:t>
            </a:r>
          </a:p>
          <a:p>
            <a:pPr marL="800100" lvl="1" indent="-342900">
              <a:buFont typeface="Arial" panose="020B0604020202020204" pitchFamily="34" charset="0"/>
              <a:buChar char="•"/>
            </a:pPr>
            <a:r>
              <a:rPr lang="sq-AL" sz="2000" dirty="0">
                <a:solidFill>
                  <a:srgbClr val="33335A"/>
                </a:solidFill>
              </a:rPr>
              <a:t>Punët e Vogla</a:t>
            </a:r>
            <a:r>
              <a:rPr lang="en-US" sz="2000" dirty="0">
                <a:solidFill>
                  <a:srgbClr val="33335A"/>
                </a:solidFill>
              </a:rPr>
              <a:t> </a:t>
            </a:r>
            <a:r>
              <a:rPr lang="en-US" sz="2000" dirty="0" err="1">
                <a:solidFill>
                  <a:srgbClr val="33335A"/>
                </a:solidFill>
              </a:rPr>
              <a:t>apo</a:t>
            </a:r>
            <a:r>
              <a:rPr lang="en-US" sz="2000" dirty="0">
                <a:solidFill>
                  <a:srgbClr val="33335A"/>
                </a:solidFill>
              </a:rPr>
              <a:t> </a:t>
            </a:r>
            <a:r>
              <a:rPr lang="en-US" sz="2000" dirty="0" err="1">
                <a:solidFill>
                  <a:srgbClr val="33335A"/>
                </a:solidFill>
              </a:rPr>
              <a:t>të</a:t>
            </a:r>
            <a:r>
              <a:rPr lang="sq-AL" sz="2000" dirty="0">
                <a:solidFill>
                  <a:srgbClr val="33335A"/>
                </a:solidFill>
              </a:rPr>
              <a:t> Mëdha </a:t>
            </a:r>
            <a:r>
              <a:rPr lang="en-US" sz="2000" dirty="0">
                <a:solidFill>
                  <a:srgbClr val="33335A"/>
                </a:solidFill>
              </a:rPr>
              <a:t>.</a:t>
            </a:r>
            <a:endParaRPr lang="en-US" sz="2000"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17420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4119"/>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0" y="762000"/>
            <a:ext cx="9106930" cy="6140142"/>
          </a:xfrm>
          <a:prstGeom prst="rect">
            <a:avLst/>
          </a:prstGeom>
        </p:spPr>
        <p:txBody>
          <a:bodyPr wrap="square">
            <a:spAutoFit/>
          </a:bodyPr>
          <a:lstStyle/>
          <a:p>
            <a:pPr>
              <a:lnSpc>
                <a:spcPct val="150000"/>
              </a:lnSpc>
              <a:spcBef>
                <a:spcPct val="25000"/>
              </a:spcBef>
              <a:buClr>
                <a:srgbClr val="33335A"/>
              </a:buClr>
            </a:pPr>
            <a:r>
              <a:rPr lang="sq-AL" sz="2200" i="1" kern="0" dirty="0">
                <a:ea typeface="Verdana" panose="020B0604030504040204" pitchFamily="34" charset="0"/>
                <a:cs typeface="Verdana" panose="020B0604030504040204" pitchFamily="34" charset="0"/>
              </a:rPr>
              <a:t>VII- </a:t>
            </a:r>
            <a:r>
              <a:rPr lang="sq-AL" sz="2200" i="1" u="sng" kern="0" dirty="0">
                <a:ea typeface="Verdana" panose="020B0604030504040204" pitchFamily="34" charset="0"/>
                <a:cs typeface="Verdana" panose="020B0604030504040204" pitchFamily="34" charset="0"/>
              </a:rPr>
              <a:t>Strategjia e Përzgjedhjes dhe Vlerësimit</a:t>
            </a:r>
            <a:endParaRPr lang="en-US" sz="2200" i="1" u="sng" kern="0" dirty="0">
              <a:ea typeface="Verdana" panose="020B0604030504040204" pitchFamily="34" charset="0"/>
              <a:cs typeface="Verdana" panose="020B0604030504040204" pitchFamily="34" charset="0"/>
            </a:endParaRPr>
          </a:p>
          <a:p>
            <a:pPr>
              <a:spcBef>
                <a:spcPct val="25000"/>
              </a:spcBef>
              <a:buClr>
                <a:srgbClr val="33335A"/>
              </a:buClr>
            </a:pPr>
            <a:r>
              <a:rPr lang="sq-AL" sz="2000" dirty="0">
                <a:latin typeface="Cambria" panose="02040503050406030204" pitchFamily="18" charset="0"/>
                <a:ea typeface="Cambria" panose="02040503050406030204" pitchFamily="18" charset="0"/>
              </a:rPr>
              <a:t>Përzgjedhja e gabuar e strategjisë se vlerësimit, vendosja e gabuar e kërkesave e kritereve te vlerësimit, aplikimi i pavend i nen kritereve qe përfshihen ne MEAT, komisionet me kapacitete te pamjaftueshme profesionale etj., janë faktorë qe paraqesin kërcenim latent për procesin e prokurimit.</a:t>
            </a:r>
          </a:p>
          <a:p>
            <a:pPr>
              <a:spcBef>
                <a:spcPct val="25000"/>
              </a:spcBef>
              <a:buClr>
                <a:srgbClr val="33335A"/>
              </a:buClr>
            </a:pPr>
            <a:r>
              <a:rPr lang="sq-AL" sz="2000" dirty="0">
                <a:latin typeface="Cambria" panose="02040503050406030204" pitchFamily="18" charset="0"/>
                <a:ea typeface="Cambria" panose="02040503050406030204" pitchFamily="18" charset="0"/>
              </a:rPr>
              <a:t>Është </a:t>
            </a:r>
            <a:r>
              <a:rPr lang="en-US" sz="2000" dirty="0">
                <a:latin typeface="Cambria" panose="02040503050406030204" pitchFamily="18" charset="0"/>
                <a:ea typeface="Cambria" panose="02040503050406030204" pitchFamily="18" charset="0"/>
              </a:rPr>
              <a:t>e </a:t>
            </a:r>
            <a:r>
              <a:rPr lang="sq-AL" sz="2000" dirty="0">
                <a:latin typeface="Cambria" panose="02040503050406030204" pitchFamily="18" charset="0"/>
                <a:ea typeface="Cambria" panose="02040503050406030204" pitchFamily="18" charset="0"/>
              </a:rPr>
              <a:t>rëndësishme qe gjate hartimit te specifikimeve teknike, për t’i ikur favorizimit te ndonjë marke a tregu te caktuar, zakonisht caktohet niveli minimal i parametrave qe shfaqin dimensionet, kapacitetin teknik, punën, peshën e karakteristikat tjera me relevant</a:t>
            </a:r>
            <a:r>
              <a:rPr lang="en-US" sz="2000" dirty="0">
                <a:latin typeface="Cambria" panose="02040503050406030204" pitchFamily="18" charset="0"/>
                <a:ea typeface="Cambria" panose="02040503050406030204" pitchFamily="18" charset="0"/>
              </a:rPr>
              <a:t>e. </a:t>
            </a:r>
          </a:p>
          <a:p>
            <a:pPr>
              <a:spcBef>
                <a:spcPct val="25000"/>
              </a:spcBef>
              <a:buClr>
                <a:srgbClr val="33335A"/>
              </a:buClr>
            </a:pPr>
            <a:r>
              <a:rPr lang="sq-AL" sz="2000" dirty="0"/>
              <a:t>Veçanërisht duhet pas kujdes çështjet  si</a:t>
            </a:r>
            <a:r>
              <a:rPr lang="en-US" sz="2000" dirty="0"/>
              <a:t>: </a:t>
            </a:r>
          </a:p>
          <a:p>
            <a:pPr>
              <a:spcBef>
                <a:spcPct val="25000"/>
              </a:spcBef>
              <a:buClr>
                <a:srgbClr val="33335A"/>
              </a:buClr>
            </a:pPr>
            <a:endParaRPr lang="en-US" sz="2000" dirty="0">
              <a:latin typeface="Cambria" panose="02040503050406030204" pitchFamily="18" charset="0"/>
              <a:ea typeface="Cambria" panose="02040503050406030204" pitchFamily="18" charset="0"/>
            </a:endParaRPr>
          </a:p>
          <a:p>
            <a:pPr marL="342900" lvl="0" indent="-342900" eaLnBrk="0" hangingPunct="0">
              <a:buFont typeface="Wingdings" panose="05000000000000000000" pitchFamily="2" charset="2"/>
              <a:buChar char="§"/>
            </a:pPr>
            <a:r>
              <a:rPr lang="sq-AL" sz="2000" dirty="0">
                <a:latin typeface="Cambria" panose="02040503050406030204" pitchFamily="18" charset="0"/>
                <a:ea typeface="Cambria" panose="02040503050406030204" pitchFamily="18" charset="0"/>
              </a:rPr>
              <a:t> Zgjedhja e Kontraktuesit me te përshtatshëm i cili ofron zgjedhjen me te mire që plotëson nevojat e </a:t>
            </a:r>
            <a:r>
              <a:rPr lang="sq-AL" sz="2000" b="1" dirty="0">
                <a:latin typeface="Cambria" panose="02040503050406030204" pitchFamily="18" charset="0"/>
                <a:ea typeface="Cambria" panose="02040503050406030204" pitchFamily="18" charset="0"/>
              </a:rPr>
              <a:t>përzgjedhjes cilësore</a:t>
            </a:r>
            <a:r>
              <a:rPr lang="sq-AL" sz="2000" dirty="0">
                <a:latin typeface="Cambria" panose="02040503050406030204" pitchFamily="18" charset="0"/>
                <a:ea typeface="Cambria" panose="02040503050406030204" pitchFamily="18" charset="0"/>
              </a:rPr>
              <a:t> </a:t>
            </a:r>
            <a:r>
              <a:rPr lang="en-US" sz="2000" i="1" dirty="0">
                <a:latin typeface="Cambria" panose="02040503050406030204" pitchFamily="18" charset="0"/>
                <a:ea typeface="Cambria" panose="02040503050406030204" pitchFamily="18" charset="0"/>
              </a:rPr>
              <a:t>.</a:t>
            </a:r>
          </a:p>
          <a:p>
            <a:pPr marL="342900" indent="-342900" eaLnBrk="0" hangingPunct="0">
              <a:buFont typeface="Wingdings" panose="05000000000000000000" pitchFamily="2" charset="2"/>
              <a:buChar char="§"/>
            </a:pPr>
            <a:r>
              <a:rPr lang="sq-AL" sz="2000" dirty="0" err="1"/>
              <a:t>Zgjidhn</a:t>
            </a:r>
            <a:r>
              <a:rPr lang="en-US" sz="2000" dirty="0"/>
              <a:t>ja e </a:t>
            </a:r>
            <a:r>
              <a:rPr lang="sq-AL" sz="2000" dirty="0"/>
              <a:t> kontraktuesin më të përshtatshëm i cili ofron zgjidhjen më të mirë që plotëson nevojat:</a:t>
            </a:r>
          </a:p>
          <a:p>
            <a:pPr marL="342900" indent="-342900" eaLnBrk="0" hangingPunct="0">
              <a:buFont typeface="Wingdings" panose="05000000000000000000" pitchFamily="2" charset="2"/>
              <a:buChar char="§"/>
            </a:pPr>
            <a:r>
              <a:rPr lang="sq-AL" sz="2000" dirty="0"/>
              <a:t>Personeli i Ekipit te Vlerësimit</a:t>
            </a:r>
            <a:r>
              <a:rPr lang="en-US" sz="2000" dirty="0"/>
              <a:t>.</a:t>
            </a:r>
            <a:endParaRPr lang="sq-AL" sz="2000" dirty="0"/>
          </a:p>
          <a:p>
            <a:pPr lvl="0" eaLnBrk="0" hangingPunct="0"/>
            <a:endParaRPr lang="sq-AL" sz="2000" dirty="0">
              <a:latin typeface="Cambria" panose="02040503050406030204" pitchFamily="18" charset="0"/>
              <a:ea typeface="Cambria" panose="02040503050406030204" pitchFamily="18" charset="0"/>
            </a:endParaRPr>
          </a:p>
          <a:p>
            <a:pPr eaLnBrk="0" hangingPunct="0"/>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endParaRPr lang="sq-AL" sz="2200" i="1" u="sng"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600270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654" y="1524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a:t>
            </a:r>
          </a:p>
        </p:txBody>
      </p:sp>
      <p:sp>
        <p:nvSpPr>
          <p:cNvPr id="3" name="Rectangle 2"/>
          <p:cNvSpPr/>
          <p:nvPr/>
        </p:nvSpPr>
        <p:spPr>
          <a:xfrm>
            <a:off x="0" y="990600"/>
            <a:ext cx="9144000" cy="5940088"/>
          </a:xfrm>
          <a:prstGeom prst="rect">
            <a:avLst/>
          </a:prstGeom>
        </p:spPr>
        <p:txBody>
          <a:bodyPr wrap="square">
            <a:spAutoFit/>
          </a:bodyPr>
          <a:lstStyle/>
          <a:p>
            <a:pPr>
              <a:spcBef>
                <a:spcPct val="25000"/>
              </a:spcBef>
              <a:buClr>
                <a:srgbClr val="33335A"/>
              </a:buClr>
            </a:pPr>
            <a:r>
              <a:rPr lang="en-US" sz="2000" i="1" u="sng" kern="0" dirty="0">
                <a:latin typeface="Cambria" panose="02040503050406030204" pitchFamily="18" charset="0"/>
                <a:ea typeface="Cambria" panose="02040503050406030204" pitchFamily="18" charset="0"/>
                <a:cs typeface="Verdana" panose="020B0604030504040204" pitchFamily="34" charset="0"/>
              </a:rPr>
              <a:t>VIII- </a:t>
            </a:r>
            <a:r>
              <a:rPr lang="en-US" sz="2000" i="1" u="sng" kern="0" dirty="0" err="1">
                <a:latin typeface="Cambria" panose="02040503050406030204" pitchFamily="18" charset="0"/>
                <a:ea typeface="Cambria" panose="02040503050406030204" pitchFamily="18" charset="0"/>
                <a:cs typeface="Verdana" panose="020B0604030504040204" pitchFamily="34" charset="0"/>
              </a:rPr>
              <a:t>Menaxhimi</a:t>
            </a:r>
            <a:r>
              <a:rPr lang="en-US" sz="2000" i="1" u="sng" kern="0" dirty="0">
                <a:latin typeface="Cambria" panose="02040503050406030204" pitchFamily="18" charset="0"/>
                <a:ea typeface="Cambria" panose="02040503050406030204" pitchFamily="18" charset="0"/>
                <a:cs typeface="Verdana" panose="020B0604030504040204" pitchFamily="34" charset="0"/>
              </a:rPr>
              <a:t> </a:t>
            </a:r>
            <a:r>
              <a:rPr lang="en-US" sz="2000" i="1" u="sng" kern="0" dirty="0" err="1">
                <a:latin typeface="Cambria" panose="02040503050406030204" pitchFamily="18" charset="0"/>
                <a:ea typeface="Cambria" panose="02040503050406030204" pitchFamily="18" charset="0"/>
                <a:cs typeface="Verdana" panose="020B0604030504040204" pitchFamily="34" charset="0"/>
              </a:rPr>
              <a:t>i</a:t>
            </a:r>
            <a:r>
              <a:rPr lang="en-US" sz="2000" i="1" u="sng" kern="0" dirty="0">
                <a:latin typeface="Cambria" panose="02040503050406030204" pitchFamily="18" charset="0"/>
                <a:ea typeface="Cambria" panose="02040503050406030204" pitchFamily="18" charset="0"/>
                <a:cs typeface="Verdana" panose="020B0604030504040204" pitchFamily="34" charset="0"/>
              </a:rPr>
              <a:t> </a:t>
            </a:r>
            <a:r>
              <a:rPr lang="en-US" sz="2000" i="1" u="sng" kern="0" dirty="0" err="1">
                <a:latin typeface="Cambria" panose="02040503050406030204" pitchFamily="18" charset="0"/>
                <a:ea typeface="Cambria" panose="02040503050406030204" pitchFamily="18" charset="0"/>
                <a:cs typeface="Verdana" panose="020B0604030504040204" pitchFamily="34" charset="0"/>
              </a:rPr>
              <a:t>Kontratës</a:t>
            </a:r>
            <a:r>
              <a:rPr lang="en-US" sz="2000" i="1" u="sng" kern="0" dirty="0">
                <a:latin typeface="Cambria" panose="02040503050406030204" pitchFamily="18" charset="0"/>
                <a:ea typeface="Cambria" panose="02040503050406030204" pitchFamily="18" charset="0"/>
                <a:cs typeface="Verdana" panose="020B0604030504040204" pitchFamily="34" charset="0"/>
              </a:rPr>
              <a:t>: </a:t>
            </a:r>
          </a:p>
          <a:p>
            <a:pPr>
              <a:spcBef>
                <a:spcPct val="25000"/>
              </a:spcBef>
              <a:buClr>
                <a:srgbClr val="33335A"/>
              </a:buClr>
            </a:pPr>
            <a:r>
              <a:rPr lang="sq-AL" sz="2000" dirty="0">
                <a:latin typeface="Cambria" panose="02040503050406030204" pitchFamily="18" charset="0"/>
                <a:ea typeface="Cambria" panose="02040503050406030204" pitchFamily="18" charset="0"/>
              </a:rPr>
              <a:t>Menaxhimi i kontratës është faza e cila sintetizon angazhimet  ne procesin e para tenderimit. Sipas legjislacionit te prokurimit ne Kosove, kjo faze fillon me nënshkrimin e kontratës dhe vazhdon deri ne kalimin e periudhës se gradacioneve. Megjithatë, shikuar ne kontekst me te gjere menaxhimi i kontratës fillon</a:t>
            </a:r>
            <a:r>
              <a:rPr lang="sq-AL" sz="2000" i="1"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shume përpara momentit te nënshkrimit. </a:t>
            </a:r>
            <a:endParaRPr lang="en-US" sz="2000" dirty="0">
              <a:latin typeface="Cambria" panose="02040503050406030204" pitchFamily="18" charset="0"/>
              <a:ea typeface="Cambria" panose="02040503050406030204" pitchFamily="18" charset="0"/>
            </a:endParaRPr>
          </a:p>
          <a:p>
            <a:pPr>
              <a:spcBef>
                <a:spcPct val="25000"/>
              </a:spcBef>
              <a:buClr>
                <a:srgbClr val="33335A"/>
              </a:buClr>
            </a:pPr>
            <a:r>
              <a:rPr lang="en-US" sz="2000" u="sng" kern="0" dirty="0" err="1">
                <a:latin typeface="Cambria" panose="02040503050406030204" pitchFamily="18" charset="0"/>
                <a:ea typeface="Cambria" panose="02040503050406030204" pitchFamily="18" charset="0"/>
                <a:cs typeface="Verdana" panose="020B0604030504040204" pitchFamily="34" charset="0"/>
              </a:rPr>
              <a:t>Menagjimin</a:t>
            </a:r>
            <a:r>
              <a:rPr lang="en-US" sz="2000" u="sng" kern="0" dirty="0">
                <a:latin typeface="Cambria" panose="02040503050406030204" pitchFamily="18" charset="0"/>
                <a:ea typeface="Cambria" panose="02040503050406030204" pitchFamily="18" charset="0"/>
                <a:cs typeface="Verdana" panose="020B0604030504040204" pitchFamily="34" charset="0"/>
              </a:rPr>
              <a:t>  me se mire e </a:t>
            </a:r>
            <a:r>
              <a:rPr lang="en-US" sz="2000" u="sng" kern="0" dirty="0" err="1">
                <a:latin typeface="Cambria" panose="02040503050406030204" pitchFamily="18" charset="0"/>
                <a:ea typeface="Cambria" panose="02040503050406030204" pitchFamily="18" charset="0"/>
                <a:cs typeface="Verdana" panose="020B0604030504040204" pitchFamily="34" charset="0"/>
              </a:rPr>
              <a:t>spjegojne</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keteo</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kater</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hapa</a:t>
            </a:r>
            <a:r>
              <a:rPr lang="en-US" sz="2000" u="sng" kern="0" dirty="0">
                <a:latin typeface="Cambria" panose="02040503050406030204" pitchFamily="18" charset="0"/>
                <a:ea typeface="Cambria" panose="02040503050406030204" pitchFamily="18" charset="0"/>
                <a:cs typeface="Verdana" panose="020B0604030504040204" pitchFamily="34" charset="0"/>
              </a:rPr>
              <a:t> :</a:t>
            </a:r>
          </a:p>
          <a:p>
            <a:pPr eaLnBrk="0" hangingPunct="0"/>
            <a:r>
              <a:rPr lang="sq-AL" sz="2000" b="1" dirty="0">
                <a:latin typeface="Cambria" panose="02040503050406030204" pitchFamily="18" charset="0"/>
                <a:ea typeface="Cambria" panose="02040503050406030204" pitchFamily="18" charset="0"/>
              </a:rPr>
              <a:t> Planifiko</a:t>
            </a:r>
            <a:r>
              <a:rPr lang="en-US" sz="2000" b="1"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përfshin fazën e para nënshkrimit të kontratës</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eaLnBrk="0" hangingPunct="0"/>
            <a:r>
              <a:rPr lang="sq-AL" sz="2000" b="1" dirty="0">
                <a:latin typeface="Cambria" panose="02040503050406030204" pitchFamily="18" charset="0"/>
                <a:ea typeface="Cambria" panose="02040503050406030204" pitchFamily="18" charset="0"/>
              </a:rPr>
              <a:t> Beje</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 u referohet aktiviteteve të palëve në zbatim të kontratës në tërë </a:t>
            </a:r>
            <a:endParaRPr lang="en-US" sz="2000" dirty="0">
              <a:latin typeface="Cambria" panose="02040503050406030204" pitchFamily="18" charset="0"/>
              <a:ea typeface="Cambria" panose="02040503050406030204" pitchFamily="18" charset="0"/>
            </a:endParaRPr>
          </a:p>
          <a:p>
            <a:pPr eaLnBrk="0" hangingPunct="0"/>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kohëzgjatjen e saj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eaLnBrk="0" hangingPunct="0"/>
            <a:r>
              <a:rPr lang="en-US" sz="2000" b="1"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Kontrollo</a:t>
            </a:r>
            <a:r>
              <a:rPr lang="en-US" sz="2000" b="1"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në kontekst të prokurimit nënkupton monitorimin dhe kontrollimin e </a:t>
            </a:r>
            <a:r>
              <a:rPr lang="en-US" sz="2000" dirty="0">
                <a:latin typeface="Cambria" panose="02040503050406030204" pitchFamily="18" charset="0"/>
                <a:ea typeface="Cambria" panose="02040503050406030204" pitchFamily="18" charset="0"/>
              </a:rPr>
              <a:t> </a:t>
            </a:r>
          </a:p>
          <a:p>
            <a:pPr eaLnBrk="0" hangingPunct="0"/>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punes</a:t>
            </a:r>
            <a:r>
              <a:rPr lang="en-US" sz="2000"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  </a:t>
            </a:r>
          </a:p>
          <a:p>
            <a:pPr eaLnBrk="0" hangingPunct="0"/>
            <a:r>
              <a:rPr lang="en-US" sz="2000" b="1"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Vepro</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N</a:t>
            </a:r>
            <a:r>
              <a:rPr lang="sq-AL" sz="2000" dirty="0" err="1">
                <a:latin typeface="Cambria" panose="02040503050406030204" pitchFamily="18" charset="0"/>
                <a:ea typeface="Cambria" panose="02040503050406030204" pitchFamily="18" charset="0"/>
              </a:rPr>
              <a:t>ënkupton</a:t>
            </a:r>
            <a:r>
              <a:rPr lang="sq-AL" sz="2000" dirty="0">
                <a:latin typeface="Cambria" panose="02040503050406030204" pitchFamily="18" charset="0"/>
                <a:ea typeface="Cambria" panose="02040503050406030204" pitchFamily="18" charset="0"/>
              </a:rPr>
              <a:t> aktivitetet e nevojshme për t’ia  siguruar kthimin e ndonjë nga </a:t>
            </a:r>
          </a:p>
          <a:p>
            <a:pPr eaLnBrk="0" hangingPunct="0"/>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parametrat  që ka lëviz nga objektivat/kërkesat fillestare.</a:t>
            </a:r>
          </a:p>
          <a:p>
            <a:pPr>
              <a:spcBef>
                <a:spcPct val="25000"/>
              </a:spcBef>
              <a:buClr>
                <a:srgbClr val="33335A"/>
              </a:buClr>
            </a:pPr>
            <a:r>
              <a:rPr lang="sq-AL" sz="2000" dirty="0">
                <a:latin typeface="Cambria" panose="02040503050406030204" pitchFamily="18" charset="0"/>
                <a:ea typeface="Cambria" panose="02040503050406030204" pitchFamily="18" charset="0"/>
              </a:rPr>
              <a:t>Prandaj, është e nevojshme qe proceset e përshkruara me sipër te menaxhohen ne vazhdimësi ne intensitetin dhe qëndrueshmërinë e nevojshme përgjatë tere ciklit te prokurimit deri ne përmbyllje te kontratës.</a:t>
            </a:r>
          </a:p>
          <a:p>
            <a:pPr>
              <a:spcBef>
                <a:spcPct val="25000"/>
              </a:spcBef>
              <a:buClr>
                <a:srgbClr val="33335A"/>
              </a:buClr>
            </a:pPr>
            <a:endParaRPr lang="en-US" sz="2000" u="sng" kern="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2800380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067800" cy="762000"/>
          </a:xfrm>
        </p:spPr>
        <p:txBody>
          <a:bodyPr>
            <a:normAutofit/>
          </a:bodyPr>
          <a:lstStyle/>
          <a:p>
            <a:r>
              <a:rPr lang="en-US" sz="2800" b="1" i="1" u="sng" kern="0" dirty="0">
                <a:solidFill>
                  <a:srgbClr val="002060"/>
                </a:solidFill>
                <a:latin typeface="Cambria" panose="02040503050406030204" pitchFamily="18" charset="0"/>
                <a:ea typeface="Cambria" panose="02040503050406030204" pitchFamily="18" charset="0"/>
                <a:cs typeface="Verdana" panose="020B0604030504040204" pitchFamily="34" charset="0"/>
              </a:rPr>
              <a:t>VIII / </a:t>
            </a:r>
            <a:r>
              <a:rPr lang="sq-AL" sz="2800" b="1" u="sng" dirty="0">
                <a:solidFill>
                  <a:srgbClr val="002060"/>
                </a:solidFill>
                <a:latin typeface="Cambria" panose="02040503050406030204" pitchFamily="18" charset="0"/>
                <a:ea typeface="Cambria" panose="02040503050406030204" pitchFamily="18" charset="0"/>
              </a:rPr>
              <a:t>Menaxhimi i Kontratës </a:t>
            </a:r>
            <a:endParaRPr lang="sq-AL" sz="2800" u="sng"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143000"/>
            <a:ext cx="9144000" cy="5033963"/>
          </a:xfrm>
        </p:spPr>
        <p:txBody>
          <a:bodyPr/>
          <a:lstStyle/>
          <a:p>
            <a:pPr eaLnBrk="0" hangingPunct="0"/>
            <a:r>
              <a:rPr lang="sq-AL" sz="2000" dirty="0">
                <a:latin typeface="Cambria" panose="02040503050406030204" pitchFamily="18" charset="0"/>
                <a:ea typeface="Cambria" panose="02040503050406030204" pitchFamily="18" charset="0"/>
              </a:rPr>
              <a:t>Për të siguruar përmbushjen e duhur të kontratës duhet qe te  sigurohemi për një menaxhim ne këto aspekte:</a:t>
            </a:r>
            <a:endParaRPr lang="en-US" sz="2000" dirty="0">
              <a:latin typeface="Cambria" panose="02040503050406030204" pitchFamily="18" charset="0"/>
              <a:ea typeface="Cambria" panose="02040503050406030204" pitchFamily="18" charset="0"/>
            </a:endParaRPr>
          </a:p>
          <a:p>
            <a:pPr eaLnBrk="0" hangingPunct="0"/>
            <a:endParaRPr lang="sq-AL" sz="2000" dirty="0">
              <a:latin typeface="Cambria" panose="02040503050406030204" pitchFamily="18" charset="0"/>
              <a:ea typeface="Cambria" panose="02040503050406030204" pitchFamily="18" charset="0"/>
            </a:endParaRPr>
          </a:p>
          <a:p>
            <a:pPr lvl="2" eaLnBrk="0" hangingPunct="0"/>
            <a:r>
              <a:rPr lang="sq-AL" sz="2000" dirty="0">
                <a:latin typeface="Cambria" panose="02040503050406030204" pitchFamily="18" charset="0"/>
                <a:ea typeface="Cambria" panose="02040503050406030204" pitchFamily="18" charset="0"/>
              </a:rPr>
              <a:t>Koha për kompletim/dërgese/shërbim</a:t>
            </a:r>
          </a:p>
          <a:p>
            <a:pPr lvl="2" eaLnBrk="0" hangingPunct="0"/>
            <a:r>
              <a:rPr lang="sq-AL" sz="2000" dirty="0">
                <a:latin typeface="Cambria" panose="02040503050406030204" pitchFamily="18" charset="0"/>
                <a:ea typeface="Cambria" panose="02040503050406030204" pitchFamily="18" charset="0"/>
              </a:rPr>
              <a:t>Testet  në  kompletim, certifikatat e pranimit te dërgesës   </a:t>
            </a:r>
          </a:p>
          <a:p>
            <a:pPr lvl="2" eaLnBrk="0" hangingPunct="0"/>
            <a:r>
              <a:rPr lang="sq-AL" sz="2000" dirty="0">
                <a:latin typeface="Cambria" panose="02040503050406030204" pitchFamily="18" charset="0"/>
                <a:ea typeface="Cambria" panose="02040503050406030204" pitchFamily="18" charset="0"/>
              </a:rPr>
              <a:t>Verifikimi - certifikatat e marrjes përsipër</a:t>
            </a:r>
          </a:p>
          <a:p>
            <a:pPr lvl="2" eaLnBrk="0" hangingPunct="0"/>
            <a:r>
              <a:rPr lang="sq-AL" sz="2000" dirty="0">
                <a:latin typeface="Cambria" panose="02040503050406030204" pitchFamily="18" charset="0"/>
                <a:ea typeface="Cambria" panose="02040503050406030204" pitchFamily="18" charset="0"/>
              </a:rPr>
              <a:t>Testet pas kompletimit/ Certifikatat pas pranimit dhe dokumentacioni përcjellës </a:t>
            </a:r>
          </a:p>
          <a:p>
            <a:pPr lvl="2" eaLnBrk="0" hangingPunct="0"/>
            <a:r>
              <a:rPr lang="sq-AL" sz="2000" dirty="0">
                <a:latin typeface="Cambria" panose="02040503050406030204" pitchFamily="18" charset="0"/>
                <a:ea typeface="Cambria" panose="02040503050406030204" pitchFamily="18" charset="0"/>
              </a:rPr>
              <a:t>Periudha e lajmërimit të defekteve dhe eliminimi </a:t>
            </a:r>
          </a:p>
          <a:p>
            <a:pPr lvl="2" eaLnBrk="0" hangingPunct="0"/>
            <a:r>
              <a:rPr lang="sq-AL" sz="2000" dirty="0">
                <a:latin typeface="Cambria" panose="02040503050406030204" pitchFamily="18" charset="0"/>
                <a:ea typeface="Cambria" panose="02040503050406030204" pitchFamily="18" charset="0"/>
              </a:rPr>
              <a:t>Certifikata për përmbushje/skadimi i </a:t>
            </a:r>
            <a:r>
              <a:rPr lang="sq-AL" sz="2000" dirty="0" err="1">
                <a:latin typeface="Cambria" panose="02040503050406030204" pitchFamily="18" charset="0"/>
                <a:ea typeface="Cambria" panose="02040503050406030204" pitchFamily="18" charset="0"/>
              </a:rPr>
              <a:t>gatancionit</a:t>
            </a:r>
            <a:r>
              <a:rPr lang="sq-AL" sz="2000" dirty="0">
                <a:latin typeface="Cambria" panose="02040503050406030204" pitchFamily="18" charset="0"/>
                <a:ea typeface="Cambria" panose="02040503050406030204" pitchFamily="18" charset="0"/>
              </a:rPr>
              <a:t> 	 </a:t>
            </a:r>
          </a:p>
          <a:p>
            <a:pPr lvl="2" eaLnBrk="0" hangingPunct="0"/>
            <a:r>
              <a:rPr lang="sq-AL" sz="2000" dirty="0">
                <a:latin typeface="Cambria" panose="02040503050406030204" pitchFamily="18" charset="0"/>
                <a:ea typeface="Cambria" panose="02040503050406030204" pitchFamily="18" charset="0"/>
              </a:rPr>
              <a:t>Pagesa në bazë te furnizimeve , punëve dhe shërbimeve </a:t>
            </a:r>
          </a:p>
          <a:p>
            <a:pPr lvl="2" eaLnBrk="0" hangingPunct="0"/>
            <a:r>
              <a:rPr lang="sq-AL" sz="2000" dirty="0">
                <a:latin typeface="Cambria" panose="02040503050406030204" pitchFamily="18" charset="0"/>
                <a:ea typeface="Cambria" panose="02040503050406030204" pitchFamily="18" charset="0"/>
              </a:rPr>
              <a:t>Penalet/Përfitimet  </a:t>
            </a:r>
          </a:p>
          <a:p>
            <a:r>
              <a:rPr lang="sq-AL" dirty="0"/>
              <a:t>Është e domosdoshme qe veçanërisht tek kontratat afatgjate,  te kujdesemi për përcjelljen e aftësisë teknike e financiare te kontraktuesit për ta përmbush kontratën ne tere kohëzgjatjen e saj.</a:t>
            </a:r>
          </a:p>
          <a:p>
            <a:endParaRPr lang="sq-AL" dirty="0"/>
          </a:p>
        </p:txBody>
      </p:sp>
    </p:spTree>
    <p:extLst>
      <p:ext uri="{BB962C8B-B14F-4D97-AF65-F5344CB8AC3E}">
        <p14:creationId xmlns:p14="http://schemas.microsoft.com/office/powerpoint/2010/main" val="3989399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p:spPr>
        <p:txBody>
          <a:bodyPr>
            <a:normAutofit/>
          </a:bodyPr>
          <a:lstStyle/>
          <a:p>
            <a:r>
              <a:rPr lang="sq-AL" b="1" dirty="0"/>
              <a:t> </a:t>
            </a:r>
            <a:r>
              <a:rPr lang="en-US" b="1" dirty="0"/>
              <a:t>IX </a:t>
            </a:r>
            <a:r>
              <a:rPr lang="sq-AL" b="1" u="sng" dirty="0"/>
              <a:t>Specifikat e Shërbimeve / Punëve / Furnizimeve</a:t>
            </a:r>
            <a:r>
              <a:rPr lang="sq-AL" u="sng" dirty="0"/>
              <a:t/>
            </a:r>
            <a:br>
              <a:rPr lang="sq-AL" u="sng" dirty="0"/>
            </a:br>
            <a:endParaRPr lang="sq-AL" u="sng" dirty="0"/>
          </a:p>
        </p:txBody>
      </p:sp>
      <p:sp>
        <p:nvSpPr>
          <p:cNvPr id="3" name="Content Placeholder 2"/>
          <p:cNvSpPr>
            <a:spLocks noGrp="1"/>
          </p:cNvSpPr>
          <p:nvPr>
            <p:ph idx="1"/>
          </p:nvPr>
        </p:nvSpPr>
        <p:spPr>
          <a:xfrm>
            <a:off x="0" y="838200"/>
            <a:ext cx="9144000" cy="5338763"/>
          </a:xfrm>
        </p:spPr>
        <p:txBody>
          <a:bodyPr>
            <a:normAutofit fontScale="85000" lnSpcReduction="20000"/>
          </a:bodyPr>
          <a:lstStyle/>
          <a:p>
            <a:pPr marL="0" indent="0">
              <a:lnSpc>
                <a:spcPct val="110000"/>
              </a:lnSpc>
              <a:buNone/>
            </a:pPr>
            <a:r>
              <a:rPr lang="sq-AL" sz="2400" dirty="0">
                <a:latin typeface="Cambria" panose="02040503050406030204" pitchFamily="18" charset="0"/>
                <a:ea typeface="Cambria" panose="02040503050406030204" pitchFamily="18" charset="0"/>
              </a:rPr>
              <a:t>Në mesin e disa llojeve të rreziqeve mund të përmenden:</a:t>
            </a:r>
            <a:endParaRPr lang="en-US" sz="2400" dirty="0">
              <a:latin typeface="Cambria" panose="02040503050406030204" pitchFamily="18" charset="0"/>
              <a:ea typeface="Cambria" panose="02040503050406030204" pitchFamily="18" charset="0"/>
            </a:endParaRPr>
          </a:p>
          <a:p>
            <a:pPr marL="0" indent="0">
              <a:lnSpc>
                <a:spcPct val="110000"/>
              </a:lnSpc>
              <a:buNone/>
            </a:pP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Specifikimet/ projektimet joadekuate </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Specifikimet te orientuara ( te njëanshme) Kufizuese</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Nënvlerësimi i Buxhetit </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Mashtrim/ Korrupsion/ Konflikt i Interesit/ </a:t>
            </a:r>
            <a:r>
              <a:rPr lang="sq-AL" sz="2400" dirty="0" err="1">
                <a:latin typeface="Cambria" panose="02040503050406030204" pitchFamily="18" charset="0"/>
                <a:ea typeface="Cambria" panose="02040503050406030204" pitchFamily="18" charset="0"/>
              </a:rPr>
              <a:t>Konfidencialiteti</a:t>
            </a:r>
            <a:r>
              <a:rPr lang="sq-AL" sz="2400" dirty="0">
                <a:latin typeface="Cambria" panose="02040503050406030204" pitchFamily="18" charset="0"/>
                <a:ea typeface="Cambria" panose="02040503050406030204" pitchFamily="18" charset="0"/>
              </a:rPr>
              <a:t> ( rrjedhën e informatave....)</a:t>
            </a:r>
            <a:r>
              <a:rPr lang="en-US" sz="2400" dirty="0">
                <a:latin typeface="Cambria" panose="02040503050406030204" pitchFamily="18" charset="0"/>
                <a:ea typeface="Cambria" panose="02040503050406030204" pitchFamily="18" charset="0"/>
              </a:rPr>
              <a:t>.</a:t>
            </a:r>
          </a:p>
          <a:p>
            <a:pPr marL="342900" lvl="1" indent="0">
              <a:lnSpc>
                <a:spcPct val="110000"/>
              </a:lnSpc>
              <a:buNone/>
            </a:pPr>
            <a:endParaRPr lang="en-US" sz="2400" dirty="0">
              <a:latin typeface="Cambria" panose="02040503050406030204" pitchFamily="18" charset="0"/>
              <a:ea typeface="Cambria" panose="02040503050406030204" pitchFamily="18" charset="0"/>
            </a:endParaRPr>
          </a:p>
          <a:p>
            <a:pPr lvl="3"/>
            <a:r>
              <a:rPr lang="sq-AL" sz="2400" dirty="0">
                <a:latin typeface="Cambria" panose="02040503050406030204" pitchFamily="18" charset="0"/>
                <a:ea typeface="Cambria" panose="02040503050406030204" pitchFamily="18" charset="0"/>
              </a:rPr>
              <a:t>Falsifikimi i fakteve : p.sh. duke pohuar ndihme te vetëm dhe kontraktim direkt, ndërsa ka konkurrencë! </a:t>
            </a:r>
          </a:p>
          <a:p>
            <a:pPr lvl="3"/>
            <a:r>
              <a:rPr lang="sq-AL" sz="2400" dirty="0">
                <a:latin typeface="Cambria" panose="02040503050406030204" pitchFamily="18" charset="0"/>
                <a:ea typeface="Cambria" panose="02040503050406030204" pitchFamily="18" charset="0"/>
              </a:rPr>
              <a:t>Ndarja e kërkesës dhe lëvizje e blerjes nga fuqia ne rutinë për të anashkaluar pragun dhe angazhuar “furnizuesin" e preferuar </a:t>
            </a:r>
          </a:p>
          <a:p>
            <a:pPr lvl="3"/>
            <a:r>
              <a:rPr lang="sq-AL" sz="2400" dirty="0">
                <a:latin typeface="Cambria" panose="02040503050406030204" pitchFamily="18" charset="0"/>
                <a:ea typeface="Cambria" panose="02040503050406030204" pitchFamily="18" charset="0"/>
              </a:rPr>
              <a:t>Shmangja e planifikimit, vonim i kërkesave.....duke u lenë për blerje emergjente dhe kontraktim  te drejtpërdrejtë! </a:t>
            </a:r>
          </a:p>
          <a:p>
            <a:pPr lvl="1">
              <a:lnSpc>
                <a:spcPct val="110000"/>
              </a:lnSpc>
            </a:pP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Teknologjia e re, aplikacione të reja.</a:t>
            </a:r>
          </a:p>
          <a:p>
            <a:pPr marL="342900" lvl="1" indent="0">
              <a:lnSpc>
                <a:spcPct val="110000"/>
              </a:lnSpc>
              <a:buNone/>
            </a:pPr>
            <a:endParaRPr lang="sq-AL" sz="2400" dirty="0">
              <a:latin typeface="Cambria" panose="02040503050406030204" pitchFamily="18" charset="0"/>
              <a:ea typeface="Cambria" panose="02040503050406030204" pitchFamily="18" charset="0"/>
            </a:endParaRPr>
          </a:p>
          <a:p>
            <a:pPr marL="685800" lvl="2" indent="0">
              <a:buNone/>
            </a:pPr>
            <a:r>
              <a:rPr lang="sq-AL" sz="2400" dirty="0">
                <a:latin typeface="Cambria" panose="02040503050406030204" pitchFamily="18" charset="0"/>
                <a:ea typeface="Cambria" panose="02040503050406030204" pitchFamily="18" charset="0"/>
              </a:rPr>
              <a:t> </a:t>
            </a:r>
          </a:p>
          <a:p>
            <a:pPr marL="0" indent="0">
              <a:buNone/>
            </a:pPr>
            <a:endParaRPr lang="sq-AL" dirty="0"/>
          </a:p>
        </p:txBody>
      </p:sp>
    </p:spTree>
    <p:extLst>
      <p:ext uri="{BB962C8B-B14F-4D97-AF65-F5344CB8AC3E}">
        <p14:creationId xmlns:p14="http://schemas.microsoft.com/office/powerpoint/2010/main" val="351012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1"/>
            <a:ext cx="9144000" cy="9906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Pse dështojnë tenderët nganjëherë</a:t>
            </a:r>
          </a:p>
        </p:txBody>
      </p:sp>
      <p:sp>
        <p:nvSpPr>
          <p:cNvPr id="3" name="Content Placeholder 2"/>
          <p:cNvSpPr>
            <a:spLocks noGrp="1"/>
          </p:cNvSpPr>
          <p:nvPr>
            <p:ph idx="1"/>
          </p:nvPr>
        </p:nvSpPr>
        <p:spPr>
          <a:xfrm>
            <a:off x="0" y="1295400"/>
            <a:ext cx="9144000" cy="5410200"/>
          </a:xfrm>
        </p:spPr>
        <p:txBody>
          <a:bodyPr>
            <a:normAutofit/>
          </a:bodyPr>
          <a:lstStyle/>
          <a:p>
            <a:r>
              <a:rPr lang="sq-AL" sz="2000" dirty="0">
                <a:latin typeface="Cambria" panose="02040503050406030204" pitchFamily="18" charset="0"/>
                <a:ea typeface="Cambria" panose="02040503050406030204" pitchFamily="18" charset="0"/>
              </a:rPr>
              <a:t>Është evidente se rreziku i dështimit paraqitet në të gjitha fazat e tenderimit, por roli i zyrtarit të prokurimit është me rëndësi vendimtare në udhëheqjen e procesit të prokurimit. </a:t>
            </a:r>
          </a:p>
          <a:p>
            <a:r>
              <a:rPr lang="sq-AL" sz="2000" dirty="0">
                <a:latin typeface="Cambria" panose="02040503050406030204" pitchFamily="18" charset="0"/>
                <a:ea typeface="Cambria" panose="02040503050406030204" pitchFamily="18" charset="0"/>
              </a:rPr>
              <a:t>ZP kërkohet të jetë gjithnjë mobil ( aktiv ) në parashikimin e rrezikut për dështim, me detyrë të vazhdueshme për ta minimizuar dhe mbajtur nën kontroll këtë rrezik.</a:t>
            </a:r>
          </a:p>
          <a:p>
            <a:r>
              <a:rPr lang="sq-AL" sz="2000" dirty="0">
                <a:latin typeface="Cambria" panose="02040503050406030204" pitchFamily="18" charset="0"/>
                <a:ea typeface="Cambria" panose="02040503050406030204" pitchFamily="18" charset="0"/>
              </a:rPr>
              <a:t>Sipas fazave kryesore, në praktikë identifikohen disa nga shkaqet potenciale të dështimit të procesit të prokurimit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Faza e tenderimit</a:t>
            </a:r>
            <a:r>
              <a:rPr lang="sq-AL" sz="2000" dirty="0">
                <a:latin typeface="Cambria" panose="02040503050406030204" pitchFamily="18" charset="0"/>
                <a:ea typeface="Cambria" panose="02040503050406030204" pitchFamily="18" charset="0"/>
              </a:rPr>
              <a:t> </a:t>
            </a:r>
          </a:p>
          <a:p>
            <a:pPr lvl="2"/>
            <a:r>
              <a:rPr lang="sq-AL" sz="2000" b="1" dirty="0">
                <a:latin typeface="Cambria" panose="02040503050406030204" pitchFamily="18" charset="0"/>
                <a:ea typeface="Cambria" panose="02040503050406030204" pitchFamily="18" charset="0"/>
              </a:rPr>
              <a:t>Faza e shpërblimit </a:t>
            </a:r>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Faza e Menaxhimit të Kontratës</a:t>
            </a:r>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0" indent="0">
              <a:buNone/>
            </a:pPr>
            <a:r>
              <a:rPr lang="en-US" sz="2000" dirty="0">
                <a:latin typeface="Cambria" panose="02040503050406030204" pitchFamily="18" charset="0"/>
                <a:ea typeface="Cambria" panose="02040503050406030204" pitchFamily="18" charset="0"/>
              </a:rPr>
              <a:t> </a:t>
            </a:r>
          </a:p>
          <a:p>
            <a:pPr marL="685800" lvl="2" indent="0">
              <a:buNone/>
            </a:pPr>
            <a:endParaRPr lang="sq-AL" sz="2000" dirty="0"/>
          </a:p>
        </p:txBody>
      </p:sp>
    </p:spTree>
    <p:extLst>
      <p:ext uri="{BB962C8B-B14F-4D97-AF65-F5344CB8AC3E}">
        <p14:creationId xmlns:p14="http://schemas.microsoft.com/office/powerpoint/2010/main" val="20928482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3" y="482419"/>
            <a:ext cx="89644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Rreziqet n</a:t>
            </a:r>
            <a:r>
              <a:rPr lang="en-US" sz="2400" b="1" dirty="0"/>
              <a:t>ë</a:t>
            </a:r>
            <a:r>
              <a:rPr lang="sq-AL" sz="2400" b="1" dirty="0"/>
              <a:t> PP: Faza Para-Tenderimit (Specifikat e Shërbimeve / Punëve / Furnizimeve-vazh</a:t>
            </a:r>
            <a:r>
              <a:rPr lang="en-US" sz="2400" b="1" dirty="0"/>
              <a:t>.</a:t>
            </a:r>
            <a:r>
              <a:rPr lang="sq-AL" sz="2400" b="1" dirty="0"/>
              <a:t>)</a:t>
            </a:r>
          </a:p>
        </p:txBody>
      </p:sp>
      <p:graphicFrame>
        <p:nvGraphicFramePr>
          <p:cNvPr id="9" name="Table 8"/>
          <p:cNvGraphicFramePr>
            <a:graphicFrameLocks noGrp="1"/>
          </p:cNvGraphicFramePr>
          <p:nvPr>
            <p:extLst>
              <p:ext uri="{D42A27DB-BD31-4B8C-83A1-F6EECF244321}">
                <p14:modId xmlns:p14="http://schemas.microsoft.com/office/powerpoint/2010/main" val="1625808004"/>
              </p:ext>
            </p:extLst>
          </p:nvPr>
        </p:nvGraphicFramePr>
        <p:xfrm>
          <a:off x="197801" y="1548610"/>
          <a:ext cx="8516122" cy="3760780"/>
        </p:xfrm>
        <a:graphic>
          <a:graphicData uri="http://schemas.openxmlformats.org/drawingml/2006/table">
            <a:tbl>
              <a:tblPr>
                <a:tableStyleId>{5C22544A-7EE6-4342-B048-85BDC9FD1C3A}</a:tableStyleId>
              </a:tblPr>
              <a:tblGrid>
                <a:gridCol w="1720032">
                  <a:extLst>
                    <a:ext uri="{9D8B030D-6E8A-4147-A177-3AD203B41FA5}">
                      <a16:colId xmlns:a16="http://schemas.microsoft.com/office/drawing/2014/main" xmlns="" val="20000"/>
                    </a:ext>
                  </a:extLst>
                </a:gridCol>
                <a:gridCol w="1471229">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1371600">
                  <a:extLst>
                    <a:ext uri="{9D8B030D-6E8A-4147-A177-3AD203B41FA5}">
                      <a16:colId xmlns:a16="http://schemas.microsoft.com/office/drawing/2014/main" xmlns="" val="20003"/>
                    </a:ext>
                  </a:extLst>
                </a:gridCol>
                <a:gridCol w="2505461">
                  <a:extLst>
                    <a:ext uri="{9D8B030D-6E8A-4147-A177-3AD203B41FA5}">
                      <a16:colId xmlns:a16="http://schemas.microsoft.com/office/drawing/2014/main" xmlns="" val="20004"/>
                    </a:ext>
                  </a:extLst>
                </a:gridCol>
              </a:tblGrid>
              <a:tr h="396355">
                <a:tc>
                  <a:txBody>
                    <a:bodyPr/>
                    <a:lstStyle/>
                    <a:p>
                      <a:pPr algn="ctr" fontAlgn="ctr"/>
                      <a:r>
                        <a:rPr lang="sq-AL" sz="1600" b="1" u="sng" kern="1200" noProof="0" dirty="0">
                          <a:solidFill>
                            <a:schemeClr val="tx1"/>
                          </a:solidFill>
                          <a:latin typeface="Arial" charset="0"/>
                          <a:ea typeface="+mn-ea"/>
                          <a:cs typeface="+mn-cs"/>
                        </a:rPr>
                        <a:t>Lloji </a:t>
                      </a:r>
                      <a:r>
                        <a:rPr lang="en-US" sz="1600" b="1" u="sng" kern="1200" noProof="0" dirty="0" err="1">
                          <a:solidFill>
                            <a:schemeClr val="tx1"/>
                          </a:solidFill>
                          <a:latin typeface="Arial" charset="0"/>
                          <a:ea typeface="+mn-ea"/>
                          <a:cs typeface="+mn-cs"/>
                        </a:rPr>
                        <a:t>i</a:t>
                      </a:r>
                      <a:r>
                        <a:rPr lang="sq-AL" sz="1600" b="1" u="sng" kern="1200" noProof="0" dirty="0">
                          <a:solidFill>
                            <a:schemeClr val="tx1"/>
                          </a:solidFill>
                          <a:latin typeface="Arial" charset="0"/>
                          <a:ea typeface="+mn-ea"/>
                          <a:cs typeface="+mn-cs"/>
                        </a:rPr>
                        <a:t>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Përgjegjësia e shkakut t</a:t>
                      </a:r>
                      <a:r>
                        <a:rPr lang="en-US" sz="1600" b="1" u="sng" kern="1200" noProof="0" dirty="0">
                          <a:solidFill>
                            <a:schemeClr val="tx1"/>
                          </a:solidFill>
                          <a:latin typeface="Arial" charset="0"/>
                          <a:ea typeface="+mn-ea"/>
                          <a:cs typeface="+mn-cs"/>
                        </a:rPr>
                        <a:t>ë</a:t>
                      </a:r>
                      <a:r>
                        <a:rPr lang="sq-AL" sz="1600" b="1" u="sng" kern="1200" noProof="0" dirty="0">
                          <a:solidFill>
                            <a:schemeClr val="tx1"/>
                          </a:solidFill>
                          <a:latin typeface="Arial" charset="0"/>
                          <a:ea typeface="+mn-ea"/>
                          <a:cs typeface="+mn-cs"/>
                        </a:rPr>
                        <a:t>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Rëndësia e Rrezikut </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Reagimi ndaj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Detajet &amp; Kundërmasat</a:t>
                      </a:r>
                    </a:p>
                  </a:txBody>
                  <a:tcPr marL="5870" marR="5870" marT="5870" marB="0" anchor="ctr">
                    <a:solidFill>
                      <a:srgbClr val="EB5329"/>
                    </a:solidFill>
                  </a:tcPr>
                </a:tc>
                <a:extLst>
                  <a:ext uri="{0D108BD9-81ED-4DB2-BD59-A6C34878D82A}">
                    <a16:rowId xmlns:a16="http://schemas.microsoft.com/office/drawing/2014/main" xmlns="" val="10000"/>
                  </a:ext>
                </a:extLst>
              </a:tr>
              <a:tr h="1179636">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u="none" strike="noStrike" baseline="0" dirty="0">
                          <a:effectLst/>
                          <a:latin typeface="Verdana" pitchFamily="34" charset="0"/>
                          <a:ea typeface="Verdana" pitchFamily="34" charset="0"/>
                          <a:cs typeface="Verdana" pitchFamily="34" charset="0"/>
                        </a:rPr>
                        <a:t> </a:t>
                      </a:r>
                      <a:r>
                        <a:rPr lang="sq-AL" sz="1800" u="none" strike="noStrike" noProof="0" dirty="0">
                          <a:effectLst/>
                          <a:latin typeface="Verdana" pitchFamily="34" charset="0"/>
                          <a:ea typeface="Verdana" pitchFamily="34" charset="0"/>
                          <a:cs typeface="Verdana" pitchFamily="34" charset="0"/>
                        </a:rPr>
                        <a:t>Teknik: Specifikime</a:t>
                      </a:r>
                      <a:r>
                        <a:rPr lang="sq-AL" sz="1800" u="none" strike="noStrike" baseline="0" noProof="0" dirty="0">
                          <a:effectLst/>
                          <a:latin typeface="Verdana" pitchFamily="34" charset="0"/>
                          <a:ea typeface="Verdana" pitchFamily="34" charset="0"/>
                          <a:cs typeface="Verdana" pitchFamily="34" charset="0"/>
                        </a:rPr>
                        <a:t> t</a:t>
                      </a:r>
                      <a:r>
                        <a:rPr lang="en-US" sz="1800" u="none" strike="noStrike" baseline="0" noProof="0" dirty="0">
                          <a:effectLst/>
                          <a:latin typeface="Verdana" pitchFamily="34" charset="0"/>
                          <a:ea typeface="Verdana" pitchFamily="34" charset="0"/>
                          <a:cs typeface="Verdana" pitchFamily="34" charset="0"/>
                        </a:rPr>
                        <a:t>ë</a:t>
                      </a:r>
                      <a:endParaRPr lang="sq-AL" sz="1800" b="0" i="0" u="none" strike="noStrike" noProof="0" dirty="0">
                        <a:solidFill>
                          <a:srgbClr val="000000"/>
                        </a:solidFill>
                        <a:effectLst/>
                        <a:latin typeface="Verdana" pitchFamily="34" charset="0"/>
                        <a:ea typeface="Verdana" pitchFamily="34" charset="0"/>
                        <a:cs typeface="Verdana" pitchFamily="34" charset="0"/>
                      </a:endParaRPr>
                    </a:p>
                    <a:p>
                      <a:pPr algn="l" fontAlgn="t"/>
                      <a:r>
                        <a:rPr lang="sq-AL" sz="1800" u="none" strike="noStrike" noProof="0" dirty="0">
                          <a:effectLst/>
                          <a:latin typeface="Verdana" pitchFamily="34" charset="0"/>
                          <a:ea typeface="Verdana" pitchFamily="34" charset="0"/>
                          <a:cs typeface="Verdana" pitchFamily="34" charset="0"/>
                        </a:rPr>
                        <a:t>njëanshme ose kufizuese</a:t>
                      </a:r>
                      <a:endParaRPr lang="sq-AL" sz="1800" b="0" i="0" u="none" strike="noStrike" noProof="0" dirty="0">
                        <a:solidFill>
                          <a:srgbClr val="000000"/>
                        </a:solidFill>
                        <a:effectLst/>
                        <a:latin typeface="Verdana" pitchFamily="34" charset="0"/>
                        <a:ea typeface="Verdana" pitchFamily="34" charset="0"/>
                        <a:cs typeface="Verdana" pitchFamily="34" charset="0"/>
                      </a:endParaRPr>
                    </a:p>
                  </a:txBody>
                  <a:tcPr marL="5870" marR="5870" marT="587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sq-AL" sz="1800" u="none" strike="noStrike" noProof="0" dirty="0">
                          <a:effectLst/>
                          <a:latin typeface="Verdana" pitchFamily="34" charset="0"/>
                          <a:ea typeface="Verdana" pitchFamily="34" charset="0"/>
                          <a:cs typeface="Verdana" pitchFamily="34" charset="0"/>
                        </a:rPr>
                        <a:t>AK/ Konsulent</a:t>
                      </a:r>
                    </a:p>
                    <a:p>
                      <a:pPr algn="ctr" fontAlgn="t"/>
                      <a:endParaRPr lang="en-US" sz="1800" b="0" i="0" u="none" strike="noStrike" dirty="0">
                        <a:solidFill>
                          <a:srgbClr val="000000"/>
                        </a:solidFill>
                        <a:effectLst/>
                        <a:latin typeface="Verdana" pitchFamily="34" charset="0"/>
                        <a:ea typeface="Verdana" pitchFamily="34" charset="0"/>
                        <a:cs typeface="Verdana" pitchFamily="34" charset="0"/>
                      </a:endParaRPr>
                    </a:p>
                  </a:txBody>
                  <a:tcPr marL="5870" marR="5870" marT="5870" marB="0"/>
                </a:tc>
                <a:tc>
                  <a:txBody>
                    <a:bodyPr/>
                    <a:lstStyle/>
                    <a:p>
                      <a:pPr algn="ctr"/>
                      <a:r>
                        <a:rPr lang="en-US" sz="1800" u="none" strike="noStrike" dirty="0">
                          <a:effectLst/>
                          <a:latin typeface="Verdana" pitchFamily="34" charset="0"/>
                          <a:ea typeface="Verdana" pitchFamily="34" charset="0"/>
                          <a:cs typeface="Verdana" pitchFamily="34" charset="0"/>
                        </a:rPr>
                        <a:t>3 </a:t>
                      </a:r>
                    </a:p>
                    <a:p>
                      <a:pPr algn="ctr"/>
                      <a:r>
                        <a:rPr lang="en-US" sz="1800" u="none" strike="noStrike" dirty="0">
                          <a:effectLst/>
                          <a:latin typeface="Verdana" pitchFamily="34" charset="0"/>
                          <a:ea typeface="Verdana" pitchFamily="34" charset="0"/>
                          <a:cs typeface="Verdana" pitchFamily="34" charset="0"/>
                        </a:rPr>
                        <a:t>(</a:t>
                      </a:r>
                      <a:r>
                        <a:rPr lang="sq-AL" sz="1800" u="none" strike="noStrike" noProof="0" dirty="0">
                          <a:effectLst/>
                          <a:latin typeface="Verdana" pitchFamily="34" charset="0"/>
                          <a:ea typeface="Verdana" pitchFamily="34" charset="0"/>
                          <a:cs typeface="Verdana" pitchFamily="34" charset="0"/>
                        </a:rPr>
                        <a:t>Tërheqjet, Protestat e marrëveshjeve</a:t>
                      </a:r>
                      <a:r>
                        <a:rPr lang="sq-AL" sz="1800" u="none" strike="noStrike" baseline="0" noProof="0" dirty="0">
                          <a:effectLst/>
                          <a:latin typeface="Verdana" pitchFamily="34" charset="0"/>
                          <a:ea typeface="Verdana" pitchFamily="34" charset="0"/>
                          <a:cs typeface="Verdana" pitchFamily="34" charset="0"/>
                        </a:rPr>
                        <a:t> </a:t>
                      </a:r>
                      <a:r>
                        <a:rPr lang="sq-AL" sz="1800" u="none" strike="noStrike" noProof="0" dirty="0">
                          <a:effectLst/>
                          <a:latin typeface="Verdana" pitchFamily="34" charset="0"/>
                          <a:ea typeface="Verdana" pitchFamily="34" charset="0"/>
                          <a:cs typeface="Verdana" pitchFamily="34" charset="0"/>
                        </a:rPr>
                        <a:t>jo etike ose të padrejta)</a:t>
                      </a:r>
                      <a:endParaRPr lang="sq-AL" sz="1800" baseline="0" noProof="0" dirty="0">
                        <a:latin typeface="Verdana" pitchFamily="34" charset="0"/>
                        <a:ea typeface="Verdana" pitchFamily="34" charset="0"/>
                        <a:cs typeface="Verdana" pitchFamily="34" charset="0"/>
                      </a:endParaRPr>
                    </a:p>
                  </a:txBody>
                  <a:tcPr marL="5870" marR="5870" marT="5870" marB="0"/>
                </a:tc>
                <a:tc>
                  <a:txBody>
                    <a:bodyPr/>
                    <a:lstStyle/>
                    <a:p>
                      <a:pPr algn="ctr" fontAlgn="t"/>
                      <a:r>
                        <a:rPr lang="sq-AL" sz="1800" u="none" strike="noStrike" noProof="0" dirty="0">
                          <a:effectLst/>
                          <a:latin typeface="Verdana" pitchFamily="34" charset="0"/>
                          <a:ea typeface="Verdana" pitchFamily="34" charset="0"/>
                          <a:cs typeface="Verdana" pitchFamily="34" charset="0"/>
                        </a:rPr>
                        <a:t>Lehtësim/ Transferim</a:t>
                      </a:r>
                    </a:p>
                  </a:txBody>
                  <a:tcPr marL="5870" marR="5870" marT="5870" marB="0"/>
                </a:tc>
                <a:tc>
                  <a:txBody>
                    <a:bodyPr/>
                    <a:lstStyle/>
                    <a:p>
                      <a:pPr marL="0" indent="0" algn="l" fontAlgn="b">
                        <a:buAutoNum type="romanLcPeriod"/>
                      </a:pPr>
                      <a:r>
                        <a:rPr lang="en-US" sz="1800" kern="1200" noProof="0" dirty="0">
                          <a:solidFill>
                            <a:schemeClr val="dk1"/>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Përdorni specifika funksionale të performancës</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a:solidFill>
                            <a:schemeClr val="dk1"/>
                          </a:solidFill>
                          <a:latin typeface="Verdana" pitchFamily="34" charset="0"/>
                          <a:ea typeface="Verdana" pitchFamily="34" charset="0"/>
                          <a:cs typeface="Verdana" pitchFamily="34" charset="0"/>
                        </a:rPr>
                        <a:t> </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a:solidFill>
                            <a:schemeClr val="dk1"/>
                          </a:solidFill>
                          <a:latin typeface="Verdana" pitchFamily="34" charset="0"/>
                          <a:ea typeface="Verdana" pitchFamily="34" charset="0"/>
                          <a:cs typeface="Verdana" pitchFamily="34" charset="0"/>
                        </a:rPr>
                        <a:t>ii. Aplikoni Standarde</a:t>
                      </a:r>
                      <a:r>
                        <a:rPr lang="sq-AL" sz="1800" kern="1200" baseline="0" noProof="0" dirty="0">
                          <a:solidFill>
                            <a:schemeClr val="dk1"/>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relevante ndërkombëtare</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endParaRPr lang="sq-AL"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err="1">
                          <a:solidFill>
                            <a:schemeClr val="dk1"/>
                          </a:solidFill>
                          <a:latin typeface="Verdana" pitchFamily="34" charset="0"/>
                          <a:ea typeface="Verdana" pitchFamily="34" charset="0"/>
                          <a:cs typeface="Verdana" pitchFamily="34" charset="0"/>
                        </a:rPr>
                        <a:t>iii</a:t>
                      </a:r>
                      <a:r>
                        <a:rPr lang="sq-AL" sz="1800" kern="1200" noProof="0" dirty="0">
                          <a:solidFill>
                            <a:schemeClr val="dk1"/>
                          </a:solidFill>
                          <a:latin typeface="Verdana" pitchFamily="34" charset="0"/>
                          <a:ea typeface="Verdana" pitchFamily="34" charset="0"/>
                          <a:cs typeface="Verdana" pitchFamily="34" charset="0"/>
                        </a:rPr>
                        <a:t>. </a:t>
                      </a:r>
                      <a:r>
                        <a:rPr lang="sq-AL" sz="1800" kern="1200" noProof="0" dirty="0" err="1">
                          <a:solidFill>
                            <a:srgbClr val="FF0000"/>
                          </a:solidFill>
                          <a:latin typeface="Verdana" pitchFamily="34" charset="0"/>
                          <a:ea typeface="Verdana" pitchFamily="34" charset="0"/>
                          <a:cs typeface="Verdana" pitchFamily="34" charset="0"/>
                        </a:rPr>
                        <a:t>Transfer</a:t>
                      </a:r>
                      <a:r>
                        <a:rPr lang="en-GB" sz="1800" kern="1200" noProof="0" dirty="0" err="1">
                          <a:solidFill>
                            <a:srgbClr val="FF0000"/>
                          </a:solidFill>
                          <a:latin typeface="Verdana" pitchFamily="34" charset="0"/>
                          <a:ea typeface="Verdana" pitchFamily="34" charset="0"/>
                          <a:cs typeface="Verdana" pitchFamily="34" charset="0"/>
                        </a:rPr>
                        <a:t>im</a:t>
                      </a:r>
                      <a:r>
                        <a:rPr lang="sq-AL" sz="1800" kern="1200" noProof="0" dirty="0">
                          <a:solidFill>
                            <a:srgbClr val="FF0000"/>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(rekruto Konsulent</a:t>
                      </a:r>
                      <a:r>
                        <a:rPr lang="sq-AL" sz="1800" kern="1200" baseline="0" noProof="0" dirty="0">
                          <a:solidFill>
                            <a:schemeClr val="dk1"/>
                          </a:solidFill>
                          <a:latin typeface="Verdana" pitchFamily="34" charset="0"/>
                          <a:ea typeface="Verdana" pitchFamily="34" charset="0"/>
                          <a:cs typeface="Verdana" pitchFamily="34" charset="0"/>
                        </a:rPr>
                        <a:t> t</a:t>
                      </a:r>
                      <a:r>
                        <a:rPr lang="en-US" sz="1800" kern="1200" baseline="0" noProof="0" dirty="0">
                          <a:solidFill>
                            <a:schemeClr val="dk1"/>
                          </a:solidFill>
                          <a:latin typeface="Verdana" pitchFamily="34" charset="0"/>
                          <a:ea typeface="Verdana" pitchFamily="34" charset="0"/>
                          <a:cs typeface="Verdana" pitchFamily="34" charset="0"/>
                        </a:rPr>
                        <a:t>ë</a:t>
                      </a:r>
                      <a:r>
                        <a:rPr lang="sq-AL" sz="1800" kern="1200" noProof="0" dirty="0">
                          <a:solidFill>
                            <a:schemeClr val="dk1"/>
                          </a:solidFill>
                          <a:latin typeface="Verdana" pitchFamily="34" charset="0"/>
                          <a:ea typeface="Verdana" pitchFamily="34" charset="0"/>
                          <a:cs typeface="Verdana" pitchFamily="34" charset="0"/>
                        </a:rPr>
                        <a:t> kualifikuar)</a:t>
                      </a:r>
                    </a:p>
                  </a:txBody>
                  <a:tcPr marL="5870" marR="5870" marT="5870" marB="0" anchor="ct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27463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1"/>
            <a:ext cx="9144000" cy="762000"/>
          </a:xfrm>
        </p:spPr>
        <p:txBody>
          <a:bodyPr>
            <a:noAutofit/>
          </a:bodyPr>
          <a:lstStyle/>
          <a:p>
            <a:r>
              <a:rPr lang="sq-AL" sz="2800" b="1" dirty="0">
                <a:solidFill>
                  <a:srgbClr val="002060"/>
                </a:solidFill>
                <a:latin typeface="Cambria" panose="02040503050406030204" pitchFamily="18" charset="0"/>
                <a:ea typeface="Cambria" panose="02040503050406030204" pitchFamily="18" charset="0"/>
              </a:rPr>
              <a:t>Rreziqet n</a:t>
            </a:r>
            <a:r>
              <a:rPr lang="en-US" sz="2800" b="1" dirty="0">
                <a:solidFill>
                  <a:srgbClr val="002060"/>
                </a:solidFill>
                <a:latin typeface="Cambria" panose="02040503050406030204" pitchFamily="18" charset="0"/>
                <a:ea typeface="Cambria" panose="02040503050406030204" pitchFamily="18" charset="0"/>
              </a:rPr>
              <a:t>ë</a:t>
            </a:r>
            <a:r>
              <a:rPr lang="sq-AL" sz="2800" b="1" dirty="0">
                <a:solidFill>
                  <a:srgbClr val="002060"/>
                </a:solidFill>
                <a:latin typeface="Cambria" panose="02040503050406030204" pitchFamily="18" charset="0"/>
                <a:ea typeface="Cambria" panose="02040503050406030204" pitchFamily="18" charset="0"/>
              </a:rPr>
              <a:t> Prokurimin Publik: Faza Para-Tenderimit</a:t>
            </a:r>
            <a:br>
              <a:rPr lang="sq-AL" sz="2800" b="1" dirty="0">
                <a:solidFill>
                  <a:srgbClr val="002060"/>
                </a:solidFill>
                <a:latin typeface="Cambria" panose="02040503050406030204" pitchFamily="18" charset="0"/>
                <a:ea typeface="Cambria" panose="02040503050406030204" pitchFamily="18" charset="0"/>
              </a:rPr>
            </a:br>
            <a:endParaRPr lang="sq-AL" sz="2800" b="1"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914400"/>
            <a:ext cx="9144000" cy="5943600"/>
          </a:xfrm>
        </p:spPr>
        <p:txBody>
          <a:bodyPr>
            <a:normAutofit fontScale="92500" lnSpcReduction="10000"/>
          </a:bodyPr>
          <a:lstStyle/>
          <a:p>
            <a:r>
              <a:rPr lang="en-US" sz="2000" b="1" i="1" kern="0" dirty="0">
                <a:ea typeface="Verdana" panose="020B0604030504040204" pitchFamily="34" charset="0"/>
                <a:cs typeface="Verdana" panose="020B0604030504040204" pitchFamily="34" charset="0"/>
              </a:rPr>
              <a:t>X- </a:t>
            </a:r>
            <a:r>
              <a:rPr lang="sq-AL" sz="2000" b="1" i="1" u="sng" kern="0" dirty="0">
                <a:ea typeface="Verdana" panose="020B0604030504040204" pitchFamily="34" charset="0"/>
                <a:cs typeface="Verdana" panose="020B0604030504040204" pitchFamily="34" charset="0"/>
              </a:rPr>
              <a:t>Tjera / Konsiderata t</a:t>
            </a:r>
            <a:r>
              <a:rPr lang="en-US" sz="2000" b="1" i="1" u="sng" kern="0" dirty="0">
                <a:ea typeface="Verdana" panose="020B0604030504040204" pitchFamily="34" charset="0"/>
                <a:cs typeface="Verdana" panose="020B0604030504040204" pitchFamily="34" charset="0"/>
              </a:rPr>
              <a:t>ë</a:t>
            </a:r>
            <a:r>
              <a:rPr lang="sq-AL" sz="2000" b="1" i="1" u="sng" kern="0" dirty="0">
                <a:ea typeface="Verdana" panose="020B0604030504040204" pitchFamily="34" charset="0"/>
                <a:cs typeface="Verdana" panose="020B0604030504040204" pitchFamily="34" charset="0"/>
              </a:rPr>
              <a:t> veçanta </a:t>
            </a:r>
          </a:p>
          <a:p>
            <a:pPr marL="0" indent="0">
              <a:buNone/>
            </a:pPr>
            <a:r>
              <a:rPr lang="sq-AL" dirty="0"/>
              <a:t>Ka disa tregues kryesorë të cilët janë të përcaktuar zakonisht gjatë fazës së planifikimit për të monitoruar ecurinë e zbatimit dhe për të vlerësuar punën kundrejt objektivave të paracaktuara </a:t>
            </a:r>
            <a:r>
              <a:rPr lang="sq-AL" i="1" dirty="0"/>
              <a:t>:</a:t>
            </a:r>
            <a:endParaRPr lang="sq-AL" dirty="0"/>
          </a:p>
          <a:p>
            <a:pPr lvl="2"/>
            <a:r>
              <a:rPr lang="sq-AL" sz="2000" dirty="0"/>
              <a:t>Efikasiteti (i procesit konkurrues, i procesit të brendshëm ...)</a:t>
            </a:r>
          </a:p>
          <a:p>
            <a:pPr lvl="2"/>
            <a:r>
              <a:rPr lang="sq-AL" sz="2000" dirty="0"/>
              <a:t>Ekonomi (reduktimin e kostos, kursimet ...)</a:t>
            </a:r>
          </a:p>
          <a:p>
            <a:pPr lvl="2"/>
            <a:r>
              <a:rPr lang="sq-AL" sz="2000" dirty="0"/>
              <a:t>Menaxhimi i Furnizuesit (furnizuesit e rinj, niveli i shërbimit)</a:t>
            </a:r>
          </a:p>
          <a:p>
            <a:pPr marL="0" indent="0">
              <a:buNone/>
            </a:pPr>
            <a:r>
              <a:rPr lang="sq-AL" dirty="0"/>
              <a:t>Është evidente se vlerësimi kryhet gjithnjë ne raport me objektivat e planifikuara. Planifikimi është një gur themeli thelbësor i Menaxhimit të Prokurimeve dhe zbatimit te suksesshëm te projektit. Gjithashtu, edhe pse Planifikimi fillon gjatë fazës se Identifikimit te Nevojave, nuk finalizohet në një version zyrtar të parë deri sa të gjitha hapat e mëparshëm (I-IX) janë përfunduar.</a:t>
            </a:r>
          </a:p>
          <a:p>
            <a:pPr marL="0" indent="0">
              <a:buNone/>
            </a:pPr>
            <a:r>
              <a:rPr lang="sq-AL" dirty="0"/>
              <a:t>Vete faza para tenderuese identifikohet me procesin e planifikimit, përkatësisht përfshin nen aktivitetet si: </a:t>
            </a:r>
            <a:endParaRPr lang="en-US" dirty="0"/>
          </a:p>
          <a:p>
            <a:pPr marL="0" indent="0">
              <a:buNone/>
            </a:pPr>
            <a:r>
              <a:rPr lang="en-US" dirty="0"/>
              <a:t>                                           </a:t>
            </a:r>
            <a:r>
              <a:rPr lang="sq-AL" dirty="0"/>
              <a:t> Planifikimi </a:t>
            </a:r>
            <a:endParaRPr lang="en-US" dirty="0"/>
          </a:p>
          <a:p>
            <a:pPr lvl="1"/>
            <a:r>
              <a:rPr lang="sq-AL" dirty="0"/>
              <a:t>Plani për procesin e prokurimit dhe koha e marre në çdo faze</a:t>
            </a:r>
            <a:r>
              <a:rPr lang="en-US" dirty="0"/>
              <a:t>.</a:t>
            </a:r>
          </a:p>
          <a:p>
            <a:pPr lvl="1"/>
            <a:r>
              <a:rPr lang="sq-AL" dirty="0"/>
              <a:t>Përditëso me progres:</a:t>
            </a:r>
          </a:p>
          <a:p>
            <a:pPr lvl="1"/>
            <a:r>
              <a:rPr lang="sq-AL" dirty="0"/>
              <a:t>përditëso për të krahasuar punën me të aktivitetet e  planifikuara dhe për të bërë ndryshime në plan nëse është e nevojshme:</a:t>
            </a:r>
          </a:p>
          <a:p>
            <a:pPr lvl="1"/>
            <a:r>
              <a:rPr lang="sq-AL" dirty="0"/>
              <a:t>në qoftë se ndodh shkarje në dhënien (dhe / ose ekzekutimin) e një kontrate të madhe, ajo mund të kërkojë ri programimin e shpërblimeve të tjera të ngjashme të kontratës dhe të dërgesave</a:t>
            </a:r>
            <a:r>
              <a:rPr lang="en-US" dirty="0"/>
              <a:t>.</a:t>
            </a:r>
            <a:endParaRPr lang="sq-AL" dirty="0"/>
          </a:p>
          <a:p>
            <a:endParaRPr lang="en-US" dirty="0"/>
          </a:p>
          <a:p>
            <a:endParaRPr lang="en-US" dirty="0"/>
          </a:p>
          <a:p>
            <a:endParaRPr lang="sq-AL" dirty="0"/>
          </a:p>
          <a:p>
            <a:pPr lvl="0"/>
            <a:endParaRPr lang="sq-AL" dirty="0"/>
          </a:p>
          <a:p>
            <a:pPr marL="0" indent="0">
              <a:buNone/>
            </a:pPr>
            <a:endParaRPr lang="sq-AL" dirty="0"/>
          </a:p>
        </p:txBody>
      </p:sp>
    </p:spTree>
    <p:extLst>
      <p:ext uri="{BB962C8B-B14F-4D97-AF65-F5344CB8AC3E}">
        <p14:creationId xmlns:p14="http://schemas.microsoft.com/office/powerpoint/2010/main" val="29406016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sq-AL" sz="3200" b="1" dirty="0"/>
              <a:t>Pasojat</a:t>
            </a:r>
            <a:r>
              <a:rPr lang="en-US" sz="3200" b="1" dirty="0"/>
              <a:t> e </a:t>
            </a:r>
            <a:r>
              <a:rPr lang="sq-AL" sz="3200" b="1" dirty="0"/>
              <a:t>keq-planifikimit</a:t>
            </a:r>
          </a:p>
        </p:txBody>
      </p:sp>
      <p:sp>
        <p:nvSpPr>
          <p:cNvPr id="3" name="Content Placeholder 2"/>
          <p:cNvSpPr>
            <a:spLocks noGrp="1"/>
          </p:cNvSpPr>
          <p:nvPr>
            <p:ph idx="1"/>
          </p:nvPr>
        </p:nvSpPr>
        <p:spPr>
          <a:xfrm>
            <a:off x="0" y="838200"/>
            <a:ext cx="9144000" cy="5338763"/>
          </a:xfrm>
        </p:spPr>
        <p:txBody>
          <a:bodyPr>
            <a:normAutofit/>
          </a:bodyPr>
          <a:lstStyle/>
          <a:p>
            <a:pPr marL="0" indent="0">
              <a:buNone/>
            </a:pPr>
            <a:r>
              <a:rPr lang="sq-AL" sz="2000" dirty="0">
                <a:latin typeface="Cambria" panose="02040503050406030204" pitchFamily="18" charset="0"/>
                <a:ea typeface="Cambria" panose="02040503050406030204" pitchFamily="18" charset="0"/>
              </a:rPr>
              <a:t>Pasojat më të zakonshme të keq-planifikimit janë:</a:t>
            </a:r>
            <a:endParaRPr lang="en-US" sz="2000" dirty="0">
              <a:latin typeface="Cambria" panose="02040503050406030204" pitchFamily="18" charset="0"/>
              <a:ea typeface="Cambria" panose="02040503050406030204" pitchFamily="18" charset="0"/>
            </a:endParaRPr>
          </a:p>
          <a:p>
            <a:pPr marL="0" indent="0">
              <a:buNone/>
            </a:pP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Vonesa në zbatimin e planeve të punës të organizatës</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Specifikimet e dobëta dhe identifikimet e pasakta të nevojat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Prokurimet e padëshiruara emergjente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Prokurimet e përsëritura / te pjesshme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Shpërndarja joefikas i burimeve (njerëzore, monetare, etj.)</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Metodat dhe procedurat e gabuara të prokurimit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Mungesat dhe largimet e aksioneve.</a:t>
            </a:r>
          </a:p>
          <a:p>
            <a:pPr marL="0" indent="0">
              <a:buNone/>
            </a:pPr>
            <a:r>
              <a:rPr lang="sq-AL" sz="2000" dirty="0">
                <a:latin typeface="Cambria" panose="02040503050406030204" pitchFamily="18" charset="0"/>
                <a:ea typeface="Cambria" panose="02040503050406030204" pitchFamily="18" charset="0"/>
              </a:rPr>
              <a:t> </a:t>
            </a:r>
            <a:endParaRPr lang="sq-AL" sz="20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93260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83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Rreziqet ne Prokurimin Publik: Faza Para-Tenderimit</a:t>
            </a:r>
          </a:p>
        </p:txBody>
      </p:sp>
      <p:sp>
        <p:nvSpPr>
          <p:cNvPr id="3" name="Rectangle 2"/>
          <p:cNvSpPr/>
          <p:nvPr/>
        </p:nvSpPr>
        <p:spPr>
          <a:xfrm>
            <a:off x="0" y="1268760"/>
            <a:ext cx="9144000" cy="5647700"/>
          </a:xfrm>
          <a:prstGeom prst="rect">
            <a:avLst/>
          </a:prstGeom>
        </p:spPr>
        <p:txBody>
          <a:bodyPr wrap="square">
            <a:spAutoFit/>
          </a:bodyPr>
          <a:lstStyle/>
          <a:p>
            <a:pPr>
              <a:lnSpc>
                <a:spcPct val="150000"/>
              </a:lnSpc>
              <a:spcBef>
                <a:spcPct val="25000"/>
              </a:spcBef>
              <a:buClr>
                <a:srgbClr val="33335A"/>
              </a:buClr>
            </a:pPr>
            <a:r>
              <a:rPr lang="en-US" sz="2200" i="1" kern="0" dirty="0">
                <a:ea typeface="Verdana" panose="020B0604030504040204" pitchFamily="34" charset="0"/>
                <a:cs typeface="Verdana" panose="020B0604030504040204" pitchFamily="34" charset="0"/>
              </a:rPr>
              <a:t>X- </a:t>
            </a:r>
            <a:r>
              <a:rPr lang="sq-AL" sz="2200" i="1" u="sng" kern="0" dirty="0">
                <a:ea typeface="Verdana" panose="020B0604030504040204" pitchFamily="34" charset="0"/>
                <a:cs typeface="Verdana" panose="020B0604030504040204" pitchFamily="34" charset="0"/>
              </a:rPr>
              <a:t>Tjera / Konsiderata t</a:t>
            </a:r>
            <a:r>
              <a:rPr lang="en-US" sz="2200" i="1" u="sng" kern="0" dirty="0">
                <a:ea typeface="Verdana" panose="020B0604030504040204" pitchFamily="34" charset="0"/>
                <a:cs typeface="Verdana" panose="020B0604030504040204" pitchFamily="34" charset="0"/>
              </a:rPr>
              <a:t>ë</a:t>
            </a:r>
            <a:r>
              <a:rPr lang="sq-AL" sz="2200" i="1" u="sng" kern="0" dirty="0">
                <a:ea typeface="Verdana" panose="020B0604030504040204" pitchFamily="34" charset="0"/>
                <a:cs typeface="Verdana" panose="020B0604030504040204" pitchFamily="34" charset="0"/>
              </a:rPr>
              <a:t> veçanta</a:t>
            </a:r>
          </a:p>
          <a:p>
            <a:pPr marL="342900" indent="-342900" eaLnBrk="0" hangingPunct="0">
              <a:spcBef>
                <a:spcPts val="600"/>
              </a:spcBef>
              <a:buClr>
                <a:schemeClr val="bg2"/>
              </a:buClr>
              <a:buSzPct val="75000"/>
              <a:buFont typeface="Wingdings" pitchFamily="2" charset="2"/>
              <a:buChar char="n"/>
            </a:pPr>
            <a:r>
              <a:rPr lang="sq-AL" sz="2000" b="1" kern="0" dirty="0">
                <a:ea typeface="Verdana" panose="020B0604030504040204" pitchFamily="34" charset="0"/>
                <a:cs typeface="Verdana" panose="020B0604030504040204" pitchFamily="34" charset="0"/>
              </a:rPr>
              <a:t>Planifikimi:</a:t>
            </a:r>
          </a:p>
          <a:p>
            <a:pPr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Ka objektiva strategjike në hartimin e një plan</a:t>
            </a:r>
            <a:r>
              <a:rPr lang="en-US" sz="2000" kern="0" dirty="0" err="1">
                <a:ea typeface="Verdana" panose="020B0604030504040204" pitchFamily="34" charset="0"/>
                <a:cs typeface="Verdana" panose="020B0604030504040204" pitchFamily="34" charset="0"/>
              </a:rPr>
              <a:t>i</a:t>
            </a:r>
            <a:r>
              <a:rPr lang="sq-AL" sz="2000" kern="0" dirty="0">
                <a:ea typeface="Verdana" panose="020B0604030504040204" pitchFamily="34" charset="0"/>
                <a:cs typeface="Verdana" panose="020B0604030504040204" pitchFamily="34" charset="0"/>
              </a:rPr>
              <a:t> (nivel të lartë).</a:t>
            </a:r>
          </a:p>
          <a:p>
            <a:pPr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kërkesat e ndryshme imponojnë  nivele të ndryshme të planifikimit dhe të dhënat do të jenë të përshtatshme për situata të ndryshme (një projekt i investim</a:t>
            </a:r>
            <a:r>
              <a:rPr lang="en-US" sz="2000" kern="0" dirty="0" err="1">
                <a:ea typeface="Verdana" panose="020B0604030504040204" pitchFamily="34" charset="0"/>
                <a:cs typeface="Verdana" panose="020B0604030504040204" pitchFamily="34" charset="0"/>
              </a:rPr>
              <a:t>i</a:t>
            </a:r>
            <a:r>
              <a:rPr lang="sq-AL" sz="2000" kern="0" dirty="0">
                <a:ea typeface="Verdana" panose="020B0604030504040204" pitchFamily="34" charset="0"/>
                <a:cs typeface="Verdana" panose="020B0604030504040204" pitchFamily="34" charset="0"/>
              </a:rPr>
              <a:t>t të veçantë në infrastrukturë, një projekt të sektorit social, një pajisje Inxhinieri e Mbyllur; mobile zyre ...).</a:t>
            </a:r>
          </a:p>
          <a:p>
            <a:pPr lvl="0"/>
            <a:endParaRPr lang="sq-AL" dirty="0"/>
          </a:p>
          <a:p>
            <a:pPr marL="342900" indent="-342900" eaLnBrk="0" hangingPunct="0">
              <a:spcBef>
                <a:spcPts val="600"/>
              </a:spcBef>
              <a:buClr>
                <a:schemeClr val="bg2"/>
              </a:buClr>
              <a:buSzPct val="75000"/>
              <a:buFont typeface="Wingdings" pitchFamily="2" charset="2"/>
              <a:buChar char="n"/>
            </a:pPr>
            <a:r>
              <a:rPr lang="sq-AL" b="1" dirty="0"/>
              <a:t> </a:t>
            </a:r>
            <a:r>
              <a:rPr lang="sq-AL" sz="2000" b="1" kern="0" dirty="0">
                <a:ea typeface="Verdana" panose="020B0604030504040204" pitchFamily="34" charset="0"/>
                <a:cs typeface="Verdana" panose="020B0604030504040204" pitchFamily="34" charset="0"/>
              </a:rPr>
              <a:t>Plani për procesin e prokurimit dhe koha</a:t>
            </a:r>
            <a:r>
              <a:rPr lang="sq-AL" sz="2000" kern="0" dirty="0">
                <a:ea typeface="Verdana" panose="020B0604030504040204" pitchFamily="34" charset="0"/>
                <a:cs typeface="Verdana" panose="020B0604030504040204" pitchFamily="34" charset="0"/>
              </a:rPr>
              <a:t> e marr</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në çdo fazë</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Përcakto kur duhet t</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iniciohet çdo kërkesë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Përcakto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administrative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Cakto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e ofertuesit</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Konsidero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e afatit ligjor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Finalizo orarin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Monitoro progresin e aktiviteteve të prokurimit.</a:t>
            </a:r>
          </a:p>
        </p:txBody>
      </p:sp>
    </p:spTree>
    <p:extLst>
      <p:ext uri="{BB962C8B-B14F-4D97-AF65-F5344CB8AC3E}">
        <p14:creationId xmlns:p14="http://schemas.microsoft.com/office/powerpoint/2010/main" val="1663848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83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Rreziqet ne Prokurimin Publik: Faza Para-Tenderimit</a:t>
            </a:r>
          </a:p>
        </p:txBody>
      </p:sp>
      <p:sp>
        <p:nvSpPr>
          <p:cNvPr id="3" name="Rectangle 2"/>
          <p:cNvSpPr/>
          <p:nvPr/>
        </p:nvSpPr>
        <p:spPr>
          <a:xfrm>
            <a:off x="0" y="1268760"/>
            <a:ext cx="9144000" cy="3447098"/>
          </a:xfrm>
          <a:prstGeom prst="rect">
            <a:avLst/>
          </a:prstGeom>
        </p:spPr>
        <p:txBody>
          <a:bodyPr wrap="square">
            <a:spAutoFit/>
          </a:bodyPr>
          <a:lstStyle/>
          <a:p>
            <a:pPr>
              <a:lnSpc>
                <a:spcPct val="150000"/>
              </a:lnSpc>
              <a:spcBef>
                <a:spcPct val="25000"/>
              </a:spcBef>
              <a:buClr>
                <a:srgbClr val="33335A"/>
              </a:buClr>
            </a:pPr>
            <a:r>
              <a:rPr lang="en-US" sz="2200" i="1" kern="0" dirty="0">
                <a:ea typeface="Verdana" panose="020B0604030504040204" pitchFamily="34" charset="0"/>
                <a:cs typeface="Verdana" panose="020B0604030504040204" pitchFamily="34" charset="0"/>
              </a:rPr>
              <a:t>X- </a:t>
            </a:r>
            <a:r>
              <a:rPr lang="sq-AL" sz="2200" i="1" u="sng" kern="0" dirty="0">
                <a:ea typeface="Verdana" panose="020B0604030504040204" pitchFamily="34" charset="0"/>
                <a:cs typeface="Verdana" panose="020B0604030504040204" pitchFamily="34" charset="0"/>
              </a:rPr>
              <a:t>Tjera / Konsiderata t</a:t>
            </a:r>
            <a:r>
              <a:rPr lang="en-US" sz="2200" i="1" u="sng" kern="0" dirty="0">
                <a:ea typeface="Verdana" panose="020B0604030504040204" pitchFamily="34" charset="0"/>
                <a:cs typeface="Verdana" panose="020B0604030504040204" pitchFamily="34" charset="0"/>
              </a:rPr>
              <a:t>ë</a:t>
            </a:r>
            <a:r>
              <a:rPr lang="sq-AL" sz="2200" i="1" u="sng" kern="0" dirty="0">
                <a:ea typeface="Verdana" panose="020B0604030504040204" pitchFamily="34" charset="0"/>
                <a:cs typeface="Verdana" panose="020B0604030504040204" pitchFamily="34" charset="0"/>
              </a:rPr>
              <a:t> veçanta; Planifikimi (vazh</a:t>
            </a:r>
            <a:r>
              <a:rPr lang="en-US" sz="2200" i="1" u="sng" kern="0" dirty="0">
                <a:ea typeface="Verdana" panose="020B0604030504040204" pitchFamily="34" charset="0"/>
                <a:cs typeface="Verdana" panose="020B0604030504040204" pitchFamily="34" charset="0"/>
              </a:rPr>
              <a:t>.</a:t>
            </a:r>
            <a:r>
              <a:rPr lang="sq-AL" sz="2200" i="1" u="sng" kern="0" dirty="0">
                <a:ea typeface="Verdana" panose="020B0604030504040204" pitchFamily="34" charset="0"/>
                <a:cs typeface="Verdana" panose="020B0604030504040204" pitchFamily="34" charset="0"/>
              </a:rPr>
              <a:t>)</a:t>
            </a:r>
          </a:p>
          <a:p>
            <a:pPr marL="342900"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Përditëso me progres:</a:t>
            </a:r>
          </a:p>
          <a:p>
            <a:pPr lvl="1" eaLnBrk="0" hangingPunct="0">
              <a:spcBef>
                <a:spcPts val="600"/>
              </a:spcBef>
              <a:buClr>
                <a:schemeClr val="bg2"/>
              </a:buClr>
              <a:buSzPct val="75000"/>
            </a:pPr>
            <a:r>
              <a:rPr lang="en-US" sz="2000" kern="0" dirty="0">
                <a:ea typeface="Verdana" panose="020B0604030504040204" pitchFamily="34" charset="0"/>
                <a:cs typeface="Verdana" panose="020B0604030504040204" pitchFamily="34" charset="0"/>
              </a:rPr>
              <a:t>P</a:t>
            </a:r>
            <a:r>
              <a:rPr lang="sq-AL" sz="2000" kern="0" dirty="0" err="1">
                <a:ea typeface="Verdana" panose="020B0604030504040204" pitchFamily="34" charset="0"/>
                <a:cs typeface="Verdana" panose="020B0604030504040204" pitchFamily="34" charset="0"/>
              </a:rPr>
              <a:t>ërditëso</a:t>
            </a:r>
            <a:r>
              <a:rPr lang="sq-AL" sz="2000" kern="0" dirty="0">
                <a:ea typeface="Verdana" panose="020B0604030504040204" pitchFamily="34" charset="0"/>
                <a:cs typeface="Verdana" panose="020B0604030504040204" pitchFamily="34" charset="0"/>
              </a:rPr>
              <a:t> për të krahasuar punën me të aktivitetet e  planifikuara dhe për të bërë ndryshime në plan nëse është e nevojshme</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r>
              <a:rPr lang="en-US" sz="2000" kern="0" dirty="0">
                <a:ea typeface="Verdana" panose="020B0604030504040204" pitchFamily="34" charset="0"/>
                <a:cs typeface="Verdana" panose="020B0604030504040204" pitchFamily="34" charset="0"/>
              </a:rPr>
              <a:t>N</a:t>
            </a:r>
            <a:r>
              <a:rPr lang="sq-AL" sz="2000" kern="0" dirty="0">
                <a:ea typeface="Verdana" panose="020B0604030504040204" pitchFamily="34" charset="0"/>
                <a:cs typeface="Verdana" panose="020B0604030504040204" pitchFamily="34" charset="0"/>
              </a:rPr>
              <a:t>ë qoftë se ndodh shkarje në dhënien (dhe / ose ekzekutimin) e një kontrate të madhe, ajo mund të kërkojë ri programimin e shpërblimeve të tjera të ngjashme të kontratës dhe të dërgesave</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4934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3" y="482419"/>
            <a:ext cx="89644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Rreziqet n</a:t>
            </a:r>
            <a:r>
              <a:rPr lang="en-US" sz="2400" b="1" dirty="0"/>
              <a:t>ë</a:t>
            </a:r>
            <a:r>
              <a:rPr lang="sq-AL" sz="2400" b="1" dirty="0"/>
              <a:t> Prokurimin Publik: Faza Para-Tenderimit </a:t>
            </a:r>
          </a:p>
        </p:txBody>
      </p:sp>
      <p:sp>
        <p:nvSpPr>
          <p:cNvPr id="3" name="Rectangle 2"/>
          <p:cNvSpPr/>
          <p:nvPr/>
        </p:nvSpPr>
        <p:spPr>
          <a:xfrm>
            <a:off x="0" y="1270224"/>
            <a:ext cx="9036495" cy="4093428"/>
          </a:xfrm>
          <a:prstGeom prst="rect">
            <a:avLst/>
          </a:prstGeom>
        </p:spPr>
        <p:txBody>
          <a:bodyPr wrap="square">
            <a:spAutoFit/>
          </a:bodyPr>
          <a:lstStyle/>
          <a:p>
            <a:pPr>
              <a:spcBef>
                <a:spcPct val="25000"/>
              </a:spcBef>
              <a:buClr>
                <a:srgbClr val="33335A"/>
              </a:buClr>
            </a:pPr>
            <a:r>
              <a:rPr lang="sq-AL" sz="2000" i="1" u="sng" kern="0" dirty="0">
                <a:solidFill>
                  <a:srgbClr val="C00000"/>
                </a:solidFill>
                <a:ea typeface="Verdana" panose="020B0604030504040204" pitchFamily="34" charset="0"/>
                <a:cs typeface="Verdana" panose="020B0604030504040204" pitchFamily="34" charset="0"/>
              </a:rPr>
              <a:t>Studimi i rastit #</a:t>
            </a:r>
            <a:r>
              <a:rPr lang="en-US" sz="2000" i="1" u="sng" kern="0" dirty="0">
                <a:solidFill>
                  <a:srgbClr val="C00000"/>
                </a:solidFill>
                <a:ea typeface="Verdana" panose="020B0604030504040204" pitchFamily="34" charset="0"/>
                <a:cs typeface="Verdana" panose="020B0604030504040204" pitchFamily="34" charset="0"/>
              </a:rPr>
              <a:t>1</a:t>
            </a:r>
            <a:r>
              <a:rPr lang="sq-AL" sz="2000" i="1" u="sng" kern="0" dirty="0">
                <a:solidFill>
                  <a:srgbClr val="C00000"/>
                </a:solidFill>
                <a:ea typeface="Verdana" panose="020B0604030504040204" pitchFamily="34" charset="0"/>
                <a:cs typeface="Verdana" panose="020B0604030504040204" pitchFamily="34" charset="0"/>
              </a:rPr>
              <a:t>: </a:t>
            </a:r>
          </a:p>
          <a:p>
            <a:pPr>
              <a:spcBef>
                <a:spcPct val="25000"/>
              </a:spcBef>
              <a:buClr>
                <a:srgbClr val="33335A"/>
              </a:buClr>
            </a:pPr>
            <a:r>
              <a:rPr lang="sq-AL" sz="2000" i="1" kern="0" dirty="0">
                <a:solidFill>
                  <a:srgbClr val="C00000"/>
                </a:solidFill>
                <a:ea typeface="Verdana" panose="020B0604030504040204" pitchFamily="34" charset="0"/>
                <a:cs typeface="Verdana" panose="020B0604030504040204" pitchFamily="34" charset="0"/>
              </a:rPr>
              <a:t>Procesi i prokurimit - Caktimi i Përgjegjësisë Matrica (RAM)</a:t>
            </a:r>
            <a:endParaRPr lang="sq-AL" sz="2000" i="1" u="sng" kern="0" dirty="0">
              <a:solidFill>
                <a:srgbClr val="C00000"/>
              </a:solidFill>
              <a:ea typeface="Verdana" panose="020B0604030504040204" pitchFamily="34" charset="0"/>
              <a:cs typeface="Verdana" panose="020B0604030504040204" pitchFamily="34" charset="0"/>
            </a:endParaRPr>
          </a:p>
          <a:p>
            <a:pPr>
              <a:spcBef>
                <a:spcPct val="25000"/>
              </a:spcBef>
              <a:buClr>
                <a:srgbClr val="33335A"/>
              </a:buClr>
            </a:pPr>
            <a:r>
              <a:rPr lang="sq-AL" sz="2000" u="sng" kern="0" dirty="0">
                <a:solidFill>
                  <a:srgbClr val="C00000"/>
                </a:solidFill>
                <a:ea typeface="Verdana" panose="020B0604030504040204" pitchFamily="34" charset="0"/>
                <a:cs typeface="Verdana" panose="020B0604030504040204" pitchFamily="34" charset="0"/>
              </a:rPr>
              <a:t>Grupi Punues</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Kur fillon t</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zhvillohet RAM?</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Kur duhet të finalizohet dhe të miratohet?</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Cilat janë problemet me të cilat ballafaqohet?</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Përshkruani një Parim të Prokurimit që është prekur nga rreziku i mos ndarjes së përgjegjësive? * </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Projekto dhe skico matricën e përgjegjësive e cila mendoni se është m</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e përshtatshme për organizatën tuaj? </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A mund ta standardizoni  dhe ta promovoni n</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nivel kombëtar?</a:t>
            </a:r>
          </a:p>
        </p:txBody>
      </p:sp>
    </p:spTree>
    <p:extLst>
      <p:ext uri="{BB962C8B-B14F-4D97-AF65-F5344CB8AC3E}">
        <p14:creationId xmlns:p14="http://schemas.microsoft.com/office/powerpoint/2010/main" val="2199976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eaLnBrk="1" hangingPunct="1"/>
            <a:endParaRPr lang="en-US" altLang="en-US" sz="2000" b="1" dirty="0"/>
          </a:p>
          <a:p>
            <a:pPr eaLnBrk="1" hangingPunct="1"/>
            <a:endParaRPr lang="en-US" altLang="en-US" sz="2000" b="1" dirty="0"/>
          </a:p>
          <a:p>
            <a:pPr eaLnBrk="1" hangingPunct="1"/>
            <a:endParaRPr lang="en-US" altLang="en-US" sz="2000" b="1" dirty="0"/>
          </a:p>
          <a:p>
            <a:pPr eaLnBrk="1" hangingPunct="1"/>
            <a:endParaRPr lang="en-US" altLang="en-US" sz="2000" b="1" dirty="0"/>
          </a:p>
          <a:p>
            <a:pPr eaLnBrk="1" hangingPunct="1"/>
            <a:r>
              <a:rPr lang="en-US" altLang="en-US" sz="2000" b="1" dirty="0"/>
              <a:t>                 </a:t>
            </a:r>
            <a:r>
              <a:rPr lang="sq-AL" altLang="en-US" sz="3200" b="1" dirty="0"/>
              <a:t>PYETJE / DISKUTIME </a:t>
            </a:r>
          </a:p>
        </p:txBody>
      </p:sp>
    </p:spTree>
    <p:extLst>
      <p:ext uri="{BB962C8B-B14F-4D97-AF65-F5344CB8AC3E}">
        <p14:creationId xmlns:p14="http://schemas.microsoft.com/office/powerpoint/2010/main" val="606244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Group 56"/>
          <p:cNvGraphicFramePr>
            <a:graphicFrameLocks noGrp="1"/>
          </p:cNvGraphicFramePr>
          <p:nvPr>
            <p:extLst>
              <p:ext uri="{D42A27DB-BD31-4B8C-83A1-F6EECF244321}">
                <p14:modId xmlns:p14="http://schemas.microsoft.com/office/powerpoint/2010/main" val="3238849622"/>
              </p:ext>
            </p:extLst>
          </p:nvPr>
        </p:nvGraphicFramePr>
        <p:xfrm>
          <a:off x="611560" y="1418725"/>
          <a:ext cx="8013253" cy="4259402"/>
        </p:xfrm>
        <a:graphic>
          <a:graphicData uri="http://schemas.openxmlformats.org/drawingml/2006/table">
            <a:tbl>
              <a:tblPr/>
              <a:tblGrid>
                <a:gridCol w="2670169">
                  <a:extLst>
                    <a:ext uri="{9D8B030D-6E8A-4147-A177-3AD203B41FA5}">
                      <a16:colId xmlns:a16="http://schemas.microsoft.com/office/drawing/2014/main" xmlns="" val="20000"/>
                    </a:ext>
                  </a:extLst>
                </a:gridCol>
                <a:gridCol w="2672914">
                  <a:extLst>
                    <a:ext uri="{9D8B030D-6E8A-4147-A177-3AD203B41FA5}">
                      <a16:colId xmlns:a16="http://schemas.microsoft.com/office/drawing/2014/main" xmlns="" val="20001"/>
                    </a:ext>
                  </a:extLst>
                </a:gridCol>
                <a:gridCol w="2670170">
                  <a:extLst>
                    <a:ext uri="{9D8B030D-6E8A-4147-A177-3AD203B41FA5}">
                      <a16:colId xmlns:a16="http://schemas.microsoft.com/office/drawing/2014/main" xmlns="" val="20002"/>
                    </a:ext>
                  </a:extLst>
                </a:gridCol>
              </a:tblGrid>
              <a:tr h="1171952">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tenderimit</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dhënies</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Menaxhimit</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të</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kontratës</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99405">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Ofertë e vetme</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Tërheqja e ofertës </a:t>
                      </a:r>
                      <a:endParaRPr kumimoji="0" lang="en-US" sz="2000" b="0" i="0" u="none" strike="noStrike" kern="1200"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Vonesat </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097245">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Çmimet e larta</a:t>
                      </a:r>
                      <a:b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br>
                      <a:endPar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Protestat e ofertës / Anulimi i ofertës</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Cilësia e Ul</a:t>
                      </a:r>
                      <a:r>
                        <a:rPr kumimoji="0" lang="en-US"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ë</a:t>
                      </a: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 / Nuk plotëson kërkesat e përdoruesit </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090800">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Anulimi i ofertës</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Anulimi i ofertës</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Pretendimet / Shkëputja </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5" name="Rectangle 2"/>
          <p:cNvSpPr txBox="1">
            <a:spLocks noChangeArrowheads="1"/>
          </p:cNvSpPr>
          <p:nvPr/>
        </p:nvSpPr>
        <p:spPr>
          <a:xfrm>
            <a:off x="0" y="482106"/>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1" hangingPunct="1">
              <a:defRPr sz="2000" b="1"/>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gn="ctr"/>
            <a:r>
              <a:rPr lang="sq-AL" sz="2800" i="1" dirty="0">
                <a:solidFill>
                  <a:srgbClr val="002060"/>
                </a:solidFill>
                <a:latin typeface="Cambria" panose="02040503050406030204" pitchFamily="18" charset="0"/>
                <a:ea typeface="Cambria" panose="02040503050406030204" pitchFamily="18" charset="0"/>
              </a:rPr>
              <a:t>Pse dështojnë tenderët nganjëherë ....?</a:t>
            </a:r>
            <a:endParaRPr lang="sq-AL" sz="2800" noProof="1">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17525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
          <p:cNvGrpSpPr/>
          <p:nvPr/>
        </p:nvGrpSpPr>
        <p:grpSpPr>
          <a:xfrm>
            <a:off x="2303734" y="1484784"/>
            <a:ext cx="4608000" cy="3699852"/>
            <a:chOff x="1692328" y="836729"/>
            <a:chExt cx="4608000" cy="3699852"/>
          </a:xfrm>
        </p:grpSpPr>
        <p:pic>
          <p:nvPicPr>
            <p:cNvPr id="2" name="Picture 1"/>
            <p:cNvPicPr>
              <a:picLocks noChangeAspect="1"/>
            </p:cNvPicPr>
            <p:nvPr/>
          </p:nvPicPr>
          <p:blipFill>
            <a:blip r:embed="rId2" cstate="print"/>
            <a:stretch>
              <a:fillRect/>
            </a:stretch>
          </p:blipFill>
          <p:spPr>
            <a:xfrm>
              <a:off x="1692328" y="836729"/>
              <a:ext cx="4608000" cy="3699852"/>
            </a:xfrm>
            <a:prstGeom prst="rect">
              <a:avLst/>
            </a:prstGeom>
          </p:spPr>
        </p:pic>
        <p:sp>
          <p:nvSpPr>
            <p:cNvPr id="4" name="Rectangle 3"/>
            <p:cNvSpPr/>
            <p:nvPr/>
          </p:nvSpPr>
          <p:spPr>
            <a:xfrm>
              <a:off x="1925596" y="2551652"/>
              <a:ext cx="13197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Suksesi</a:t>
              </a:r>
            </a:p>
          </p:txBody>
        </p:sp>
        <p:sp>
          <p:nvSpPr>
            <p:cNvPr id="5" name="Rectangle 4"/>
            <p:cNvSpPr/>
            <p:nvPr/>
          </p:nvSpPr>
          <p:spPr>
            <a:xfrm>
              <a:off x="4689512" y="2551652"/>
              <a:ext cx="12797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D</a:t>
              </a:r>
              <a:r>
                <a:rPr lang="en-US" sz="2000" b="1" noProof="1"/>
                <a:t>ë</a:t>
              </a:r>
              <a:r>
                <a:rPr lang="sq-AL" sz="2000" b="1" noProof="1"/>
                <a:t>shtimi</a:t>
              </a:r>
            </a:p>
          </p:txBody>
        </p:sp>
      </p:grpSp>
      <p:sp>
        <p:nvSpPr>
          <p:cNvPr id="10" name="Rectangle 9"/>
          <p:cNvSpPr/>
          <p:nvPr/>
        </p:nvSpPr>
        <p:spPr>
          <a:xfrm>
            <a:off x="1619402" y="620688"/>
            <a:ext cx="59766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800" b="1" noProof="1"/>
              <a:t>Rreziku n</a:t>
            </a:r>
            <a:r>
              <a:rPr lang="en-US" sz="2800" b="1" noProof="1"/>
              <a:t>ë</a:t>
            </a:r>
            <a:r>
              <a:rPr lang="sq-AL" sz="2800" b="1" noProof="1"/>
              <a:t> Prokurimin Publik </a:t>
            </a:r>
          </a:p>
        </p:txBody>
      </p:sp>
      <p:sp>
        <p:nvSpPr>
          <p:cNvPr id="11" name="Rectangle 10"/>
          <p:cNvSpPr/>
          <p:nvPr/>
        </p:nvSpPr>
        <p:spPr>
          <a:xfrm>
            <a:off x="1043608" y="5463258"/>
            <a:ext cx="770485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P</a:t>
            </a:r>
            <a:r>
              <a:rPr lang="en-GB" sz="2000" b="1" noProof="1"/>
              <a:t>ë</a:t>
            </a:r>
            <a:r>
              <a:rPr lang="sq-AL" sz="2000" b="1" noProof="1"/>
              <a:t>rmbushja e objektivave t</a:t>
            </a:r>
            <a:r>
              <a:rPr lang="en-US" sz="2000" b="1" noProof="1"/>
              <a:t>ë</a:t>
            </a:r>
            <a:r>
              <a:rPr lang="sq-AL" sz="2000" b="1" noProof="1"/>
              <a:t> Prokurimit Publik</a:t>
            </a:r>
          </a:p>
        </p:txBody>
      </p:sp>
    </p:spTree>
    <p:extLst>
      <p:ext uri="{BB962C8B-B14F-4D97-AF65-F5344CB8AC3E}">
        <p14:creationId xmlns:p14="http://schemas.microsoft.com/office/powerpoint/2010/main" val="272691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4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Projektet &amp; Prokurimi</a:t>
            </a:r>
            <a:endParaRPr lang="sq-AL" sz="2800" dirty="0"/>
          </a:p>
        </p:txBody>
      </p:sp>
      <p:sp>
        <p:nvSpPr>
          <p:cNvPr id="3" name="Content Placeholder 2"/>
          <p:cNvSpPr>
            <a:spLocks noGrp="1"/>
          </p:cNvSpPr>
          <p:nvPr>
            <p:ph idx="1"/>
          </p:nvPr>
        </p:nvSpPr>
        <p:spPr>
          <a:xfrm>
            <a:off x="0" y="1143000"/>
            <a:ext cx="9144000" cy="5715000"/>
          </a:xfrm>
        </p:spPr>
        <p:txBody>
          <a:bodyPr/>
          <a:lstStyle/>
          <a:p>
            <a:r>
              <a:rPr lang="sq-AL" dirty="0"/>
              <a:t>Për ta kuptuar drejt Ciklin e Prokurimit, fillimisht është e nevojshme ta kemi të qartë nocionin e projektit atributet  themelore të tij, qëllimin dhe objektivat, fazat nëpër të cilat kalon, kush mund të jenë bartësit , kush janë përfituesit e veçori të tjera tipike të aktiviteteve që përmban projekti.</a:t>
            </a:r>
          </a:p>
          <a:p>
            <a:r>
              <a:rPr lang="sq-AL" dirty="0"/>
              <a:t>Një projekt ekziston vetëm pasi te është bërë një vendim:</a:t>
            </a:r>
          </a:p>
          <a:p>
            <a:pPr marL="685800" lvl="2" indent="0">
              <a:buNone/>
            </a:pPr>
            <a:r>
              <a:rPr lang="sq-AL" sz="2000" dirty="0">
                <a:latin typeface="Cambria" panose="02040503050406030204" pitchFamily="18" charset="0"/>
                <a:ea typeface="Cambria" panose="02040503050406030204" pitchFamily="18" charset="0"/>
              </a:rPr>
              <a:t>a. për të adresuar një nevojë të veçantë </a:t>
            </a:r>
          </a:p>
          <a:p>
            <a:pPr marL="685800" lvl="2" indent="0">
              <a:buNone/>
            </a:pPr>
            <a:r>
              <a:rPr lang="sq-AL" sz="2000" dirty="0">
                <a:latin typeface="Cambria" panose="02040503050406030204" pitchFamily="18" charset="0"/>
                <a:ea typeface="Cambria" panose="02040503050406030204" pitchFamily="18" charset="0"/>
              </a:rPr>
              <a:t>b. financimi është në dispozicion për të mbështetur zbatimin e tij,</a:t>
            </a:r>
          </a:p>
          <a:p>
            <a:pPr marL="685800" lvl="2" indent="0">
              <a:buNone/>
            </a:pPr>
            <a:r>
              <a:rPr lang="sq-AL" sz="2000" dirty="0">
                <a:latin typeface="Cambria" panose="02040503050406030204" pitchFamily="18" charset="0"/>
                <a:ea typeface="Cambria" panose="02040503050406030204" pitchFamily="18" charset="0"/>
              </a:rPr>
              <a:t>c. qëllimet dhe objektivat e matura janë të përcaktuara mirë.</a:t>
            </a:r>
          </a:p>
          <a:p>
            <a:pPr marL="685800" lvl="2" indent="0">
              <a:buNone/>
            </a:pPr>
            <a:endParaRPr lang="sq-AL" sz="2000" dirty="0">
              <a:latin typeface="Cambria" panose="02040503050406030204" pitchFamily="18" charset="0"/>
              <a:ea typeface="Cambria" panose="02040503050406030204" pitchFamily="18" charset="0"/>
            </a:endParaRPr>
          </a:p>
          <a:p>
            <a:r>
              <a:rPr lang="da-DK" sz="2000" dirty="0">
                <a:latin typeface="Cambria" panose="02040503050406030204" pitchFamily="18" charset="0"/>
                <a:ea typeface="Cambria" panose="02040503050406030204" pitchFamily="18" charset="0"/>
              </a:rPr>
              <a:t>Elementet kryesore të projektit janë:</a:t>
            </a:r>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Përcaktimi i projektit </a:t>
            </a:r>
          </a:p>
          <a:p>
            <a:pPr lvl="2"/>
            <a:r>
              <a:rPr lang="sq-AL" sz="2000" b="1" dirty="0">
                <a:latin typeface="Cambria" panose="02040503050406030204" pitchFamily="18" charset="0"/>
                <a:ea typeface="Cambria" panose="02040503050406030204" pitchFamily="18" charset="0"/>
              </a:rPr>
              <a:t>Qëllimi i projektit </a:t>
            </a:r>
          </a:p>
          <a:p>
            <a:pPr lvl="2"/>
            <a:r>
              <a:rPr lang="sq-AL" sz="2000" b="1" dirty="0">
                <a:latin typeface="Cambria" panose="02040503050406030204" pitchFamily="18" charset="0"/>
                <a:ea typeface="Cambria" panose="02040503050406030204" pitchFamily="18" charset="0"/>
              </a:rPr>
              <a:t>Synimet e projektit </a:t>
            </a:r>
          </a:p>
          <a:p>
            <a:pPr lvl="2"/>
            <a:r>
              <a:rPr lang="sq-AL" sz="2000" b="1" dirty="0">
                <a:latin typeface="Cambria" panose="02040503050406030204" pitchFamily="18" charset="0"/>
                <a:ea typeface="Cambria" panose="02040503050406030204" pitchFamily="18" charset="0"/>
              </a:rPr>
              <a:t>Përfitimet dhe dobitë e pritura nga projekti </a:t>
            </a:r>
            <a:endParaRPr lang="sq-AL"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596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57070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noProof="1"/>
              <a:t>Projektet dhe Menaxhimi </a:t>
            </a:r>
            <a:r>
              <a:rPr lang="en-US" sz="2400" b="1" noProof="1"/>
              <a:t>i</a:t>
            </a:r>
            <a:r>
              <a:rPr lang="sq-AL" sz="2400" b="1" noProof="1"/>
              <a:t> Projekteve </a:t>
            </a:r>
          </a:p>
        </p:txBody>
      </p:sp>
      <p:sp>
        <p:nvSpPr>
          <p:cNvPr id="3" name="Rectangle 2"/>
          <p:cNvSpPr/>
          <p:nvPr/>
        </p:nvSpPr>
        <p:spPr>
          <a:xfrm>
            <a:off x="283772" y="1196752"/>
            <a:ext cx="8712000" cy="2646878"/>
          </a:xfrm>
          <a:prstGeom prst="rect">
            <a:avLst/>
          </a:prstGeom>
        </p:spPr>
        <p:txBody>
          <a:bodyPr wrap="square">
            <a:spAutoFit/>
          </a:bodyPr>
          <a:lstStyle/>
          <a:p>
            <a:pPr marL="342900" indent="-342900" eaLnBrk="0" hangingPunct="0">
              <a:spcBef>
                <a:spcPts val="600"/>
              </a:spcBef>
              <a:buClr>
                <a:schemeClr val="bg2"/>
              </a:buClr>
              <a:buSzPct val="75000"/>
              <a:buFont typeface="Wingdings" pitchFamily="2" charset="2"/>
              <a:buChar char="n"/>
            </a:pPr>
            <a:r>
              <a:rPr lang="sq-AL" sz="2000" noProof="1"/>
              <a:t>Cikli jetësor i menaxhimit të projektit : </a:t>
            </a:r>
          </a:p>
          <a:p>
            <a:pPr marL="800100" lvl="1" indent="-342900" eaLnBrk="0" hangingPunct="0">
              <a:spcBef>
                <a:spcPts val="600"/>
              </a:spcBef>
              <a:buClr>
                <a:schemeClr val="bg2"/>
              </a:buClr>
              <a:buSzPct val="75000"/>
              <a:buFont typeface="Courier New" pitchFamily="49" charset="0"/>
              <a:buChar char="o"/>
            </a:pPr>
            <a:r>
              <a:rPr lang="sq-AL" sz="2000" noProof="1"/>
              <a:t>Inicimi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P</a:t>
            </a:r>
            <a:r>
              <a:rPr lang="en-US" sz="2000" noProof="1"/>
              <a:t>ë</a:t>
            </a:r>
            <a:r>
              <a:rPr lang="sq-AL" sz="2000" noProof="1"/>
              <a:t>rgatitja/Planifikimi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Implementimi/Ekzekutimi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Mbikëqyrja/Monitorimi-Kontrolli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Mbyllja</a:t>
            </a:r>
            <a:r>
              <a:rPr lang="en-US" sz="2000" noProof="1"/>
              <a:t>.</a:t>
            </a:r>
            <a:endParaRPr lang="sq-AL" sz="2000" noProof="1"/>
          </a:p>
          <a:p>
            <a:pPr lvl="1" eaLnBrk="0" hangingPunct="0">
              <a:spcBef>
                <a:spcPts val="600"/>
              </a:spcBef>
              <a:buClr>
                <a:schemeClr val="bg2"/>
              </a:buClr>
              <a:buSzPct val="75000"/>
            </a:pPr>
            <a:r>
              <a:rPr lang="sq-AL" sz="1600" i="1" kern="0" noProof="1">
                <a:ea typeface="Verdana" panose="020B0604030504040204" pitchFamily="34" charset="0"/>
                <a:cs typeface="Verdana" panose="020B0604030504040204" pitchFamily="34" charset="0"/>
              </a:rPr>
              <a:t>“Udhëzuesi i praktikave </a:t>
            </a:r>
            <a:r>
              <a:rPr lang="en-US" sz="1600" i="1" kern="0" noProof="1">
                <a:ea typeface="Verdana" panose="020B0604030504040204" pitchFamily="34" charset="0"/>
                <a:cs typeface="Verdana" panose="020B0604030504040204" pitchFamily="34" charset="0"/>
              </a:rPr>
              <a:t>m</a:t>
            </a:r>
            <a:r>
              <a:rPr lang="sq-AL" sz="1600" i="1" kern="0" noProof="1">
                <a:ea typeface="Verdana" panose="020B0604030504040204" pitchFamily="34" charset="0"/>
                <a:cs typeface="Verdana" panose="020B0604030504040204" pitchFamily="34" charset="0"/>
              </a:rPr>
              <a:t>ë t</a:t>
            </a:r>
            <a:r>
              <a:rPr lang="en-US" sz="1600" i="1" kern="0" noProof="1">
                <a:ea typeface="Verdana" panose="020B0604030504040204" pitchFamily="34" charset="0"/>
                <a:cs typeface="Verdana" panose="020B0604030504040204" pitchFamily="34" charset="0"/>
              </a:rPr>
              <a:t>ë</a:t>
            </a:r>
            <a:r>
              <a:rPr lang="sq-AL" sz="1600" i="1" kern="0" noProof="1">
                <a:ea typeface="Verdana" panose="020B0604030504040204" pitchFamily="34" charset="0"/>
                <a:cs typeface="Verdana" panose="020B0604030504040204" pitchFamily="34" charset="0"/>
              </a:rPr>
              <a:t> mira t</a:t>
            </a:r>
            <a:r>
              <a:rPr lang="en-US" sz="1600" i="1" kern="0" noProof="1">
                <a:ea typeface="Verdana" panose="020B0604030504040204" pitchFamily="34" charset="0"/>
                <a:cs typeface="Verdana" panose="020B0604030504040204" pitchFamily="34" charset="0"/>
              </a:rPr>
              <a:t>ë</a:t>
            </a:r>
            <a:r>
              <a:rPr lang="sq-AL" sz="1600" i="1" kern="0" noProof="1">
                <a:ea typeface="Verdana" panose="020B0604030504040204" pitchFamily="34" charset="0"/>
                <a:cs typeface="Verdana" panose="020B0604030504040204" pitchFamily="34" charset="0"/>
              </a:rPr>
              <a:t> PP”</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8100" y="3843630"/>
            <a:ext cx="5575900" cy="293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934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57551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Korniza e ciklit te projektit  (nga BB) </a:t>
            </a:r>
          </a:p>
        </p:txBody>
      </p:sp>
      <p:graphicFrame>
        <p:nvGraphicFramePr>
          <p:cNvPr id="4" name="Diagram 3"/>
          <p:cNvGraphicFramePr/>
          <p:nvPr>
            <p:extLst>
              <p:ext uri="{D42A27DB-BD31-4B8C-83A1-F6EECF244321}">
                <p14:modId xmlns:p14="http://schemas.microsoft.com/office/powerpoint/2010/main" val="1202969221"/>
              </p:ext>
            </p:extLst>
          </p:nvPr>
        </p:nvGraphicFramePr>
        <p:xfrm>
          <a:off x="583380" y="1052736"/>
          <a:ext cx="8153938" cy="499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3272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23638</TotalTime>
  <Words>4953</Words>
  <Application>Microsoft Office PowerPoint</Application>
  <PresentationFormat>On-screen Show (4:3)</PresentationFormat>
  <Paragraphs>557</Paragraphs>
  <Slides>46</Slides>
  <Notes>23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Andalus</vt:lpstr>
      <vt:lpstr>Arial</vt:lpstr>
      <vt:lpstr>Calibri</vt:lpstr>
      <vt:lpstr>Calibri Light</vt:lpstr>
      <vt:lpstr>Cambria</vt:lpstr>
      <vt:lpstr>Courier New</vt:lpstr>
      <vt:lpstr>Times New Roman</vt:lpstr>
      <vt:lpstr>Trebuchet MS</vt:lpstr>
      <vt:lpstr>Verdana</vt:lpstr>
      <vt:lpstr>Wingdings</vt:lpstr>
      <vt:lpstr>Office Theme</vt:lpstr>
      <vt:lpstr>PowerPoint Presentation</vt:lpstr>
      <vt:lpstr>Objektivat e Trajnimit  </vt:lpstr>
      <vt:lpstr>Rreziqet në Prokurimin Publik </vt:lpstr>
      <vt:lpstr>Pse dështojnë tenderët nganjëherë</vt:lpstr>
      <vt:lpstr>PowerPoint Presentation</vt:lpstr>
      <vt:lpstr>PowerPoint Presentation</vt:lpstr>
      <vt:lpstr>Projektet &amp; Prokurimi</vt:lpstr>
      <vt:lpstr>PowerPoint Presentation</vt:lpstr>
      <vt:lpstr>PowerPoint Presentation</vt:lpstr>
      <vt:lpstr>PowerPoint Presentation</vt:lpstr>
      <vt:lpstr>                    Projektet dhe Prokurimi</vt:lpstr>
      <vt:lpstr>PowerPoint Presentation</vt:lpstr>
      <vt:lpstr>FAZA I &amp; II - IDENTIFIKIMI I NEVOJES,  PLANIFIKIMI PARAPRAK DHE  PLANI VJETOR I PROKURIMIT  </vt:lpstr>
      <vt:lpstr>FAZA III – PËRGATITJA PËR DETYRËN E PROKURIMIT, PROCESI I TENDERIMIT DERI NE NENSHKRIM TE KONTRATES DHE   MENAXHIMI I KONTRATES</vt:lpstr>
      <vt:lpstr>PowerPoint Presentation</vt:lpstr>
      <vt:lpstr>Rreziqet dhe Menaxhimi i Rreziqeve</vt:lpstr>
      <vt:lpstr>Rreziqet dhe Menaxhimi i Rreziqeve</vt:lpstr>
      <vt:lpstr>Studimi i rastit 1: Rreziqet në Prokurimin Publik </vt:lpstr>
      <vt:lpstr>Identifikimi i Rrezikut</vt:lpstr>
      <vt:lpstr>Rreziqet në Prokurimin Publik  </vt:lpstr>
      <vt:lpstr>PowerPoint Presentation</vt:lpstr>
      <vt:lpstr>A mund të parashikohen të gjitha rreziqet? A mund të kontrollohen të gjitha rreziqet?</vt:lpstr>
      <vt:lpstr>A mund të parashikohen të gjitha rreziqet? A mund të kontrollohen të gjitha rreziqet?</vt:lpstr>
      <vt:lpstr>PowerPoint Presentation</vt:lpstr>
      <vt:lpstr>Cilat mund te jene rreziqet strategjike ne  një projekt?</vt:lpstr>
      <vt:lpstr>PowerPoint Presentation</vt:lpstr>
      <vt:lpstr>Misioni dhe objektivat e prokurimit publik </vt:lpstr>
      <vt:lpstr>PowerPoint Presentation</vt:lpstr>
      <vt:lpstr>Metodat e Prokurimit  </vt:lpstr>
      <vt:lpstr>PowerPoint Presentation</vt:lpstr>
      <vt:lpstr>Prokurimi Publik – Faza e Identifikimit të Nevojave </vt:lpstr>
      <vt:lpstr>PowerPoint Presentation</vt:lpstr>
      <vt:lpstr>PowerPoint Presentation</vt:lpstr>
      <vt:lpstr>PowerPoint Presentation</vt:lpstr>
      <vt:lpstr>PowerPoint Presentation</vt:lpstr>
      <vt:lpstr>PowerPoint Presentation</vt:lpstr>
      <vt:lpstr>PowerPoint Presentation</vt:lpstr>
      <vt:lpstr>VIII / Menaxhimi i Kontratës </vt:lpstr>
      <vt:lpstr> IX Specifikat e Shërbimeve / Punëve / Furnizimeve </vt:lpstr>
      <vt:lpstr>PowerPoint Presentation</vt:lpstr>
      <vt:lpstr>Rreziqet në Prokurimin Publik: Faza Para-Tenderimit </vt:lpstr>
      <vt:lpstr>Pasojat e keq-planifikimit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Musli Iballi</cp:lastModifiedBy>
  <cp:revision>682</cp:revision>
  <cp:lastPrinted>1601-01-01T00:00:00Z</cp:lastPrinted>
  <dcterms:created xsi:type="dcterms:W3CDTF">1601-01-01T00:00:00Z</dcterms:created>
  <dcterms:modified xsi:type="dcterms:W3CDTF">2024-09-13T08:26:07Z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